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308" r:id="rId7"/>
    <p:sldId id="311" r:id="rId8"/>
    <p:sldId id="260" r:id="rId9"/>
    <p:sldId id="261" r:id="rId10"/>
    <p:sldId id="301" r:id="rId11"/>
    <p:sldId id="300" r:id="rId12"/>
    <p:sldId id="307" r:id="rId13"/>
    <p:sldId id="303" r:id="rId14"/>
    <p:sldId id="309" r:id="rId15"/>
    <p:sldId id="310" r:id="rId16"/>
    <p:sldId id="302" r:id="rId17"/>
    <p:sldId id="304" r:id="rId18"/>
    <p:sldId id="305" r:id="rId19"/>
    <p:sldId id="306" r:id="rId20"/>
    <p:sldId id="262" r:id="rId21"/>
    <p:sldId id="312" r:id="rId22"/>
    <p:sldId id="313" r:id="rId23"/>
    <p:sldId id="314" r:id="rId24"/>
    <p:sldId id="316" r:id="rId25"/>
    <p:sldId id="317" r:id="rId26"/>
    <p:sldId id="315" r:id="rId27"/>
    <p:sldId id="318" r:id="rId28"/>
    <p:sldId id="319" r:id="rId29"/>
    <p:sldId id="320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321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12196537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509" y="1728216"/>
            <a:ext cx="12192863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265664" y="1298448"/>
            <a:ext cx="1316736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9351264" y="1929384"/>
            <a:ext cx="682752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14400" y="4114800"/>
            <a:ext cx="1621536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29056" y="2212847"/>
            <a:ext cx="10570464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86400"/>
            <a:ext cx="85344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09600" y="649224"/>
            <a:ext cx="109728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828800"/>
            <a:ext cx="109728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3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69" y="5780271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863072" y="56418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1521440" y="521208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5641848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41536" y="274638"/>
            <a:ext cx="2340864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436864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09600" y="1801368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10887456" y="667512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509504" y="1353312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/>
          <p:nvPr/>
        </p:nvSpPr>
        <p:spPr bwMode="invGray">
          <a:xfrm>
            <a:off x="-69" y="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53344" y="3849624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387584" y="453542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402336" y="3840480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4000" y="5129785"/>
            <a:ext cx="9717024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524000" y="4425696"/>
            <a:ext cx="9717024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2192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509" y="228600"/>
            <a:ext cx="12192508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1082528" y="100584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082784" y="173736"/>
            <a:ext cx="48768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932688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7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24328"/>
            <a:ext cx="5386917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24328"/>
            <a:ext cx="5389033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0972800" y="1005840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265664" y="96926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87452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193368" y="187452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46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46176" y="813816"/>
            <a:ext cx="109728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6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69" y="-1972"/>
            <a:ext cx="12200896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0066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07007" y="273050"/>
            <a:ext cx="10375392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1371600"/>
            <a:ext cx="6815667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16" y="1362456"/>
            <a:ext cx="3425952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010400" y="987552"/>
            <a:ext cx="4974336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07136" y="1216152"/>
            <a:ext cx="6193536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34784" y="1901952"/>
            <a:ext cx="4949952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144000" y="3886200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7717536" y="457200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621536" y="384048"/>
            <a:ext cx="97536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078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2204261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69" y="0"/>
            <a:ext cx="12204261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3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PIMS </a:t>
            </a:r>
            <a:r>
              <a:rPr lang="ko-KR" altLang="en-US" sz="7200" dirty="0" smtClean="0"/>
              <a:t>개인정보 관리체계</a:t>
            </a:r>
            <a:endParaRPr 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65120" y="5234609"/>
            <a:ext cx="8534400" cy="667512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b="1" dirty="0" smtClean="0"/>
              <a:t>작성자 </a:t>
            </a:r>
            <a:r>
              <a:rPr lang="en-US" altLang="ko-KR" sz="3600" b="1" dirty="0" smtClean="0"/>
              <a:t>: Eric </a:t>
            </a:r>
            <a:r>
              <a:rPr lang="en-US" altLang="ko-KR" sz="3600" b="1" dirty="0" smtClean="0"/>
              <a:t>Yoon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97" y="832446"/>
            <a:ext cx="197375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74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2" y="1344613"/>
            <a:ext cx="10746481" cy="52891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각각 인 증 절 차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한번 보자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5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270" y="211347"/>
            <a:ext cx="10972800" cy="1143000"/>
          </a:xfrm>
        </p:spPr>
        <p:txBody>
          <a:bodyPr/>
          <a:lstStyle/>
          <a:p>
            <a:r>
              <a:rPr lang="ko-KR" altLang="en-US" dirty="0" smtClean="0"/>
              <a:t>인증절차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준비단계</a:t>
            </a:r>
            <a:endParaRPr 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117894" y="1354347"/>
            <a:ext cx="5384800" cy="5357004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준비 단계에서는 </a:t>
            </a:r>
            <a:r>
              <a:rPr lang="ko-KR" altLang="en-US" dirty="0" err="1" smtClean="0"/>
              <a:t>신청접수할</a:t>
            </a:r>
            <a:r>
              <a:rPr lang="ko-KR" altLang="en-US" dirty="0" smtClean="0"/>
              <a:t> 서류를 주목하자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그후에</a:t>
            </a:r>
            <a:r>
              <a:rPr lang="ko-KR" altLang="en-US" dirty="0" smtClean="0"/>
              <a:t> 예비점검이 있는데 인증기관의 심사 팀장이 신청기관을 방문 하여 개인정보시스템규모</a:t>
            </a:r>
            <a:r>
              <a:rPr lang="en-US" altLang="ko-KR" dirty="0" smtClean="0"/>
              <a:t>,</a:t>
            </a:r>
            <a:r>
              <a:rPr lang="ko-KR" altLang="en-US" dirty="0" smtClean="0"/>
              <a:t>개인정보흐름도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위험분석보고서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운영명세서등</a:t>
            </a:r>
            <a:r>
              <a:rPr lang="ko-KR" altLang="en-US" dirty="0" smtClean="0"/>
              <a:t> 기초자료를 확인한다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94" y="1134809"/>
            <a:ext cx="6538762" cy="2898039"/>
          </a:xfr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94" y="4056089"/>
            <a:ext cx="6538762" cy="26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6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5" y="1052334"/>
            <a:ext cx="10655756" cy="5634268"/>
          </a:xfr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1-1 . </a:t>
            </a:r>
            <a:r>
              <a:rPr lang="ko-KR" altLang="en-US" dirty="0" smtClean="0"/>
              <a:t>인증 신청 제출 서류 꼭 암기하자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1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이때 예비점검에 필요한 구비자료 목록</a:t>
            </a:r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2" y="1371600"/>
            <a:ext cx="6248401" cy="5900468"/>
          </a:xfrm>
        </p:spPr>
      </p:pic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>
          <a:xfrm>
            <a:off x="6257984" y="1371600"/>
            <a:ext cx="5680973" cy="514633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이때 개인정보 흐름도는 반드시 신청접수 서류에 포함하지 않아도 된다 </a:t>
            </a:r>
            <a:r>
              <a:rPr lang="en-US" altLang="ko-KR" dirty="0" smtClean="0"/>
              <a:t>.!!!!</a:t>
            </a:r>
          </a:p>
          <a:p>
            <a:r>
              <a:rPr lang="ko-KR" altLang="en-US" dirty="0"/>
              <a:t>심사위원이 </a:t>
            </a:r>
            <a:r>
              <a:rPr lang="ko-KR" altLang="en-US" dirty="0" err="1"/>
              <a:t>심사할당시</a:t>
            </a:r>
            <a:r>
              <a:rPr lang="ko-KR" altLang="en-US" dirty="0"/>
              <a:t> 현장 </a:t>
            </a:r>
            <a:r>
              <a:rPr lang="ko-KR" altLang="en-US" dirty="0" err="1"/>
              <a:t>방문시</a:t>
            </a:r>
            <a:r>
              <a:rPr lang="ko-KR" altLang="en-US" dirty="0"/>
              <a:t> 에 제출해도 된다 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♥ 유형</a:t>
            </a:r>
            <a:r>
              <a:rPr lang="en-US" altLang="ko-KR" dirty="0" smtClean="0"/>
              <a:t>1 </a:t>
            </a:r>
            <a:r>
              <a:rPr lang="ko-KR" altLang="en-US" dirty="0" smtClean="0"/>
              <a:t>소상 공인의 경우 흐름도 작성 제외 </a:t>
            </a:r>
            <a:r>
              <a:rPr lang="en-US" altLang="ko-KR" dirty="0" smtClean="0"/>
              <a:t>!!</a:t>
            </a:r>
          </a:p>
          <a:p>
            <a:pPr marL="0" indent="0">
              <a:buNone/>
            </a:pPr>
            <a:r>
              <a:rPr lang="en-US" altLang="ko-KR" dirty="0" smtClean="0"/>
              <a:t>★ PIMS </a:t>
            </a:r>
            <a:r>
              <a:rPr lang="ko-KR" altLang="en-US" dirty="0" smtClean="0"/>
              <a:t>인증 </a:t>
            </a:r>
            <a:r>
              <a:rPr lang="ko-KR" altLang="en-US" dirty="0" err="1" smtClean="0"/>
              <a:t>신청당시</a:t>
            </a:r>
            <a:r>
              <a:rPr lang="ko-KR" altLang="en-US" dirty="0" smtClean="0"/>
              <a:t> 최소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 이상 </a:t>
            </a:r>
            <a:r>
              <a:rPr lang="en-US" altLang="ko-KR" dirty="0" smtClean="0"/>
              <a:t>PIMS </a:t>
            </a:r>
            <a:r>
              <a:rPr lang="ko-KR" altLang="en-US" dirty="0" smtClean="0"/>
              <a:t>를 구축 운영한적이 </a:t>
            </a:r>
            <a:r>
              <a:rPr lang="ko-KR" altLang="en-US" dirty="0" err="1" smtClean="0"/>
              <a:t>있어야한다</a:t>
            </a:r>
            <a:endParaRPr lang="en-US" altLang="ko-K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6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" y="1143000"/>
            <a:ext cx="11407941" cy="545221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름</a:t>
            </a:r>
            <a:r>
              <a:rPr lang="ko-KR" altLang="en-US" dirty="0" smtClean="0"/>
              <a:t> 도   예시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8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95" y="1206590"/>
            <a:ext cx="11491657" cy="548750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네트워크 구성도 예시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8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인증절차 </a:t>
            </a:r>
            <a:r>
              <a:rPr lang="en-US" altLang="ko-KR" dirty="0" smtClean="0"/>
              <a:t>2</a:t>
            </a:r>
            <a:r>
              <a:rPr lang="ko-KR" altLang="en-US" dirty="0" smtClean="0"/>
              <a:t>단계 심사 단계</a:t>
            </a:r>
            <a:endParaRPr 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1"/>
          </p:nvPr>
        </p:nvSpPr>
        <p:spPr>
          <a:xfrm>
            <a:off x="1256582" y="4772996"/>
            <a:ext cx="5384800" cy="4525963"/>
          </a:xfrm>
        </p:spPr>
        <p:txBody>
          <a:bodyPr/>
          <a:lstStyle/>
          <a:p>
            <a:r>
              <a:rPr lang="ko-KR" altLang="en-US" dirty="0" smtClean="0"/>
              <a:t>심사단계에서는 다음의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가지의 순서로 진행된다</a:t>
            </a:r>
            <a:r>
              <a:rPr lang="en-US" altLang="ko-KR" dirty="0" smtClean="0"/>
              <a:t>.</a:t>
            </a:r>
            <a:endParaRPr 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146407"/>
            <a:ext cx="10110159" cy="2442846"/>
          </a:xfrm>
        </p:spPr>
      </p:pic>
    </p:spTree>
    <p:extLst>
      <p:ext uri="{BB962C8B-B14F-4D97-AF65-F5344CB8AC3E}">
        <p14:creationId xmlns:p14="http://schemas.microsoft.com/office/powerpoint/2010/main" val="151289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인증절차 </a:t>
            </a:r>
            <a:r>
              <a:rPr lang="en-US" altLang="ko-KR" dirty="0"/>
              <a:t>2</a:t>
            </a:r>
            <a:r>
              <a:rPr lang="ko-KR" altLang="en-US" dirty="0"/>
              <a:t>단계 심사 단계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심사결과 결함사항이 </a:t>
            </a:r>
            <a:r>
              <a:rPr lang="ko-KR" altLang="en-US" dirty="0" err="1" smtClean="0"/>
              <a:t>발견시</a:t>
            </a:r>
            <a:endParaRPr lang="en-US" altLang="ko-KR" dirty="0" smtClean="0"/>
          </a:p>
          <a:p>
            <a:r>
              <a:rPr lang="ko-KR" altLang="en-US" dirty="0" smtClean="0"/>
              <a:t>심사종료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 이내에 보완조치를 </a:t>
            </a:r>
            <a:r>
              <a:rPr lang="ko-KR" altLang="en-US" dirty="0" err="1" smtClean="0"/>
              <a:t>한후</a:t>
            </a:r>
            <a:r>
              <a:rPr lang="ko-KR" altLang="en-US" dirty="0" smtClean="0"/>
              <a:t> 결과를 </a:t>
            </a:r>
            <a:r>
              <a:rPr lang="ko-KR" altLang="en-US" dirty="0" err="1" smtClean="0"/>
              <a:t>제출하여야한다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만약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일이 어려우면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일 연장이 가능하다</a:t>
            </a:r>
            <a:r>
              <a:rPr lang="en-US" altLang="ko-KR" dirty="0" smtClean="0"/>
              <a:t>. ( </a:t>
            </a:r>
            <a:r>
              <a:rPr lang="ko-KR" altLang="en-US" dirty="0" smtClean="0"/>
              <a:t>기간연장 서식에 따라 작성 </a:t>
            </a:r>
            <a:r>
              <a:rPr lang="ko-KR" altLang="en-US" dirty="0" err="1" smtClean="0"/>
              <a:t>해야됨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구두상으로 불가 </a:t>
            </a:r>
            <a:r>
              <a:rPr lang="en-US" altLang="ko-KR" dirty="0" smtClean="0"/>
              <a:t>)=</a:t>
            </a:r>
            <a:r>
              <a:rPr lang="ko-KR" altLang="en-US" dirty="0" smtClean="0"/>
              <a:t>총</a:t>
            </a:r>
            <a:r>
              <a:rPr lang="en-US" altLang="ko-KR" dirty="0" smtClean="0"/>
              <a:t>90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심사팀장이 </a:t>
            </a:r>
            <a:r>
              <a:rPr lang="ko-KR" altLang="en-US" dirty="0" err="1" smtClean="0"/>
              <a:t>재방문하여</a:t>
            </a:r>
            <a:r>
              <a:rPr lang="ko-KR" altLang="en-US" dirty="0" smtClean="0"/>
              <a:t> 조치여부를 확인한다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76" y="1303690"/>
            <a:ext cx="6274365" cy="5355902"/>
          </a:xfrm>
        </p:spPr>
      </p:pic>
    </p:spTree>
    <p:extLst>
      <p:ext uri="{BB962C8B-B14F-4D97-AF65-F5344CB8AC3E}">
        <p14:creationId xmlns:p14="http://schemas.microsoft.com/office/powerpoint/2010/main" val="78081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인증절차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 </a:t>
            </a:r>
            <a:r>
              <a:rPr lang="ko-KR" altLang="en-US" dirty="0"/>
              <a:t>심사 단계</a:t>
            </a:r>
            <a:endParaRPr 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4294967295"/>
          </p:nvPr>
        </p:nvSpPr>
        <p:spPr>
          <a:xfrm>
            <a:off x="888521" y="1801368"/>
            <a:ext cx="11303479" cy="4599432"/>
          </a:xfrm>
        </p:spPr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ko-KR" altLang="en-US" dirty="0" smtClean="0"/>
              <a:t>단계의 심사단계를 거치면</a:t>
            </a:r>
            <a:endParaRPr lang="en-US" altLang="ko-KR" dirty="0" smtClean="0"/>
          </a:p>
          <a:p>
            <a:r>
              <a:rPr lang="ko-KR" altLang="en-US" dirty="0" smtClean="0"/>
              <a:t>인증위원회  에 결과를 보고 하고 심의 의결 결과  보완조치 확인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인증적합여부를 </a:t>
            </a:r>
            <a:r>
              <a:rPr lang="ko-KR" altLang="en-US" dirty="0" err="1" smtClean="0"/>
              <a:t>판단후</a:t>
            </a:r>
            <a:r>
              <a:rPr lang="ko-KR" altLang="en-US" dirty="0" smtClean="0"/>
              <a:t> 인증서를 발급 하게 된다</a:t>
            </a:r>
            <a:r>
              <a:rPr lang="en-US" altLang="ko-KR" dirty="0" smtClean="0"/>
              <a:t>.</a:t>
            </a:r>
          </a:p>
          <a:p>
            <a:endParaRPr lang="en-US" dirty="0"/>
          </a:p>
          <a:p>
            <a:r>
              <a:rPr lang="ko-KR" altLang="en-US" dirty="0" smtClean="0"/>
              <a:t>신청기관은 </a:t>
            </a:r>
            <a:r>
              <a:rPr lang="ko-KR" altLang="en-US" dirty="0" err="1" smtClean="0"/>
              <a:t>인증기간동안</a:t>
            </a:r>
            <a:r>
              <a:rPr lang="ko-KR" altLang="en-US" dirty="0" smtClean="0"/>
              <a:t> 개인정보보호 관리체계를 </a:t>
            </a:r>
            <a:r>
              <a:rPr lang="ko-KR" altLang="en-US" dirty="0" err="1" smtClean="0"/>
              <a:t>유지해야한다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6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인증절차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 사후관리 </a:t>
            </a:r>
            <a:r>
              <a:rPr lang="ko-KR" altLang="en-US" dirty="0"/>
              <a:t>단계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02" y="1917929"/>
            <a:ext cx="10000892" cy="2272218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7848" y="4289916"/>
            <a:ext cx="10373743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유효기간은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년이며 </a:t>
            </a:r>
            <a:r>
              <a:rPr lang="ko-KR" altLang="en-US" dirty="0" err="1" smtClean="0"/>
              <a:t>매심사를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받지않을</a:t>
            </a:r>
            <a:r>
              <a:rPr lang="ko-KR" altLang="en-US" dirty="0" smtClean="0"/>
              <a:t> 경우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인증 효력을 상실하게 된다</a:t>
            </a:r>
            <a:r>
              <a:rPr lang="en-US" altLang="ko-KR" dirty="0" smtClean="0"/>
              <a:t>.             </a:t>
            </a:r>
          </a:p>
          <a:p>
            <a:pPr marL="0" indent="0">
              <a:buNone/>
            </a:pPr>
            <a:r>
              <a:rPr lang="en-US" altLang="ko-KR" dirty="0" smtClean="0"/>
              <a:t>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2"/>
                </a:solidFill>
              </a:rPr>
              <a:t>◊</a:t>
            </a:r>
            <a:r>
              <a:rPr lang="ko-KR" altLang="en-US" dirty="0" smtClean="0">
                <a:solidFill>
                  <a:schemeClr val="tx2"/>
                </a:solidFill>
              </a:rPr>
              <a:t>인증 효력을 위해 매년 받아야 하는 것은 </a:t>
            </a:r>
            <a:r>
              <a:rPr lang="ko-KR" altLang="en-US" dirty="0" smtClean="0">
                <a:solidFill>
                  <a:srgbClr val="FF0000"/>
                </a:solidFill>
              </a:rPr>
              <a:t>사후 심사 </a:t>
            </a:r>
            <a:r>
              <a:rPr lang="ko-KR" altLang="en-US" dirty="0" smtClean="0">
                <a:solidFill>
                  <a:schemeClr val="tx2"/>
                </a:solidFill>
              </a:rPr>
              <a:t>다 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2300" dirty="0">
                <a:solidFill>
                  <a:schemeClr val="tx2"/>
                </a:solidFill>
              </a:rPr>
              <a:t> </a:t>
            </a:r>
            <a:r>
              <a:rPr lang="en-US" altLang="ko-KR" sz="2300" dirty="0" smtClean="0">
                <a:solidFill>
                  <a:schemeClr val="tx2"/>
                </a:solidFill>
              </a:rPr>
              <a:t>                                                                        </a:t>
            </a:r>
            <a:r>
              <a:rPr lang="ko-KR" altLang="en-US" sz="2300" dirty="0" smtClean="0"/>
              <a:t>갱신심사 아님 </a:t>
            </a:r>
            <a:r>
              <a:rPr lang="en-US" altLang="ko-KR" sz="2300" dirty="0" smtClean="0"/>
              <a:t>!!X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7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1.  PIMS </a:t>
            </a:r>
            <a:r>
              <a:rPr lang="ko-KR" altLang="en-US" dirty="0" smtClean="0"/>
              <a:t>란 무엇인지 </a:t>
            </a:r>
            <a:r>
              <a:rPr lang="ko-KR" altLang="en-US" dirty="0" smtClean="0"/>
              <a:t>알아보기</a:t>
            </a:r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/>
              <a:t> </a:t>
            </a:r>
            <a:r>
              <a:rPr lang="ko-KR" altLang="en-US" dirty="0" smtClean="0"/>
              <a:t>개인 정보 등급 </a:t>
            </a:r>
            <a:r>
              <a:rPr lang="ko-KR" altLang="en-US" dirty="0" err="1" smtClean="0"/>
              <a:t>분류시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고려해야할</a:t>
            </a:r>
            <a:r>
              <a:rPr lang="ko-KR" altLang="en-US" dirty="0" smtClean="0"/>
              <a:t> 요소 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smtClean="0"/>
              <a:t>PDCA </a:t>
            </a:r>
            <a:r>
              <a:rPr lang="ko-KR" altLang="en-US" dirty="0" smtClean="0"/>
              <a:t>는 무엇 </a:t>
            </a:r>
            <a:r>
              <a:rPr lang="en-US" altLang="ko-KR" dirty="0" smtClean="0"/>
              <a:t>??</a:t>
            </a:r>
            <a:endParaRPr lang="en-US" altLang="ko-KR" dirty="0" smtClean="0"/>
          </a:p>
          <a:p>
            <a:r>
              <a:rPr lang="en-US" dirty="0" smtClean="0"/>
              <a:t>4. PIMS </a:t>
            </a:r>
            <a:r>
              <a:rPr lang="ko-KR" altLang="en-US" dirty="0" smtClean="0"/>
              <a:t>의 인증체계 </a:t>
            </a:r>
            <a:endParaRPr lang="en-US" altLang="ko-KR" dirty="0" smtClean="0"/>
          </a:p>
          <a:p>
            <a:r>
              <a:rPr lang="en-US" dirty="0" smtClean="0"/>
              <a:t>5. PIMS   </a:t>
            </a:r>
            <a:r>
              <a:rPr lang="ko-KR" altLang="en-US" dirty="0" smtClean="0"/>
              <a:t>인증 절차 </a:t>
            </a:r>
            <a:r>
              <a:rPr lang="en-US" altLang="ko-KR" dirty="0" smtClean="0"/>
              <a:t>1~4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인증심사 대상</a:t>
            </a:r>
            <a:endParaRPr lang="en-US" altLang="ko-KR" dirty="0" smtClean="0"/>
          </a:p>
          <a:p>
            <a:r>
              <a:rPr lang="en-US" altLang="ko-KR" dirty="0" smtClean="0"/>
              <a:t>7.</a:t>
            </a:r>
            <a:r>
              <a:rPr lang="ko-KR" altLang="en-US" dirty="0" smtClean="0"/>
              <a:t>관리적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물리적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기술적 보호조치 보충설명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인증항목 </a:t>
            </a:r>
            <a:r>
              <a:rPr lang="en-US" altLang="ko-KR" dirty="0" smtClean="0"/>
              <a:t>86</a:t>
            </a:r>
            <a:r>
              <a:rPr lang="ko-KR" altLang="en-US" dirty="0" smtClean="0"/>
              <a:t>개  관리과정</a:t>
            </a:r>
            <a:r>
              <a:rPr lang="en-US" altLang="ko-KR" dirty="0" smtClean="0"/>
              <a:t>16,</a:t>
            </a:r>
            <a:r>
              <a:rPr lang="ko-KR" altLang="en-US" dirty="0" smtClean="0"/>
              <a:t>생명주기</a:t>
            </a:r>
            <a:r>
              <a:rPr lang="en-US" altLang="ko-KR" dirty="0" smtClean="0"/>
              <a:t>20,</a:t>
            </a:r>
            <a:r>
              <a:rPr lang="ko-KR" altLang="en-US" dirty="0" smtClean="0"/>
              <a:t>보호조치</a:t>
            </a:r>
            <a:r>
              <a:rPr lang="en-US" altLang="ko-KR" dirty="0" smtClean="0"/>
              <a:t>50 </a:t>
            </a:r>
            <a:r>
              <a:rPr lang="ko-KR" altLang="en-US" dirty="0" err="1" smtClean="0"/>
              <a:t>세부항목표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중요하지 않으니 </a:t>
            </a:r>
            <a:r>
              <a:rPr lang="ko-KR" altLang="en-US" dirty="0" err="1" smtClean="0"/>
              <a:t>안봐도됨</a:t>
            </a:r>
            <a:r>
              <a:rPr lang="en-US" altLang="ko-KR" dirty="0" smtClean="0"/>
              <a:t>)</a:t>
            </a:r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 smtClean="0"/>
              <a:t>목    차</a:t>
            </a:r>
            <a:r>
              <a:rPr lang="en-US" altLang="ko-KR" sz="4800" dirty="0" smtClean="0"/>
              <a:t>	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06476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455437"/>
              </p:ext>
            </p:extLst>
          </p:nvPr>
        </p:nvGraphicFramePr>
        <p:xfrm>
          <a:off x="0" y="533987"/>
          <a:ext cx="12192000" cy="624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4443"/>
                <a:gridCol w="8577557"/>
              </a:tblGrid>
              <a:tr h="474760">
                <a:tc>
                  <a:txBody>
                    <a:bodyPr/>
                    <a:lstStyle/>
                    <a:p>
                      <a:r>
                        <a:rPr lang="ko-KR" altLang="en-US" sz="1600" dirty="0" smtClean="0"/>
                        <a:t>유형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 smtClean="0"/>
                        <a:t>관련근거</a:t>
                      </a:r>
                      <a:endParaRPr lang="en-US" sz="1600" dirty="0"/>
                    </a:p>
                  </a:txBody>
                  <a:tcPr/>
                </a:tc>
              </a:tr>
              <a:tr h="1279439">
                <a:tc>
                  <a:txBody>
                    <a:bodyPr/>
                    <a:lstStyle/>
                    <a:p>
                      <a:r>
                        <a:rPr lang="ko-KR" altLang="en-US" sz="1600" dirty="0" smtClean="0"/>
                        <a:t>공공기관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-[</a:t>
                      </a:r>
                      <a:r>
                        <a:rPr lang="ko-KR" altLang="en-US" sz="1600" dirty="0" smtClean="0"/>
                        <a:t>개인정보보호법</a:t>
                      </a:r>
                      <a:r>
                        <a:rPr lang="en-US" altLang="ko-KR" sz="1600" dirty="0" smtClean="0"/>
                        <a:t>]</a:t>
                      </a:r>
                      <a:r>
                        <a:rPr lang="ko-KR" altLang="en-US" sz="1600" dirty="0" smtClean="0"/>
                        <a:t>제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조</a:t>
                      </a:r>
                      <a:r>
                        <a:rPr lang="en-US" altLang="ko-KR" sz="1600" dirty="0" smtClean="0"/>
                        <a:t>6</a:t>
                      </a:r>
                      <a:r>
                        <a:rPr lang="ko-KR" altLang="en-US" sz="1600" dirty="0" smtClean="0"/>
                        <a:t>호에 따른 공공기관에 해당하는 개인정보처리자</a:t>
                      </a:r>
                      <a:endParaRPr lang="en-US" altLang="ko-KR" sz="1600" dirty="0" smtClean="0"/>
                    </a:p>
                    <a:p>
                      <a:r>
                        <a:rPr lang="en-US" altLang="ko-KR" sz="1600" dirty="0" smtClean="0"/>
                        <a:t>-</a:t>
                      </a:r>
                      <a:r>
                        <a:rPr lang="ko-KR" altLang="en-US" sz="1600" dirty="0" smtClean="0"/>
                        <a:t>국회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법원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헌법재판소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중앙선거관리위원회</a:t>
                      </a:r>
                      <a:endParaRPr lang="en-US" altLang="ko-KR" sz="1600" dirty="0" smtClean="0"/>
                    </a:p>
                    <a:p>
                      <a:r>
                        <a:rPr lang="en-US" altLang="ko-KR" sz="1600" dirty="0" smtClean="0"/>
                        <a:t>-</a:t>
                      </a:r>
                      <a:r>
                        <a:rPr lang="ko-KR" altLang="en-US" sz="1600" dirty="0" smtClean="0"/>
                        <a:t>중앙행정기관 및 그 소속기관</a:t>
                      </a:r>
                      <a:endParaRPr lang="en-US" altLang="ko-KR" sz="1600" dirty="0" smtClean="0"/>
                    </a:p>
                    <a:p>
                      <a:r>
                        <a:rPr lang="en-US" altLang="ko-KR" sz="1600" dirty="0" smtClean="0"/>
                        <a:t>-</a:t>
                      </a:r>
                      <a:r>
                        <a:rPr lang="ko-KR" altLang="en-US" sz="1600" dirty="0" smtClean="0"/>
                        <a:t>지방자치단체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err="1" smtClean="0"/>
                        <a:t>지방공사및</a:t>
                      </a:r>
                      <a:r>
                        <a:rPr lang="ko-KR" altLang="en-US" sz="1600" dirty="0" smtClean="0"/>
                        <a:t> 지방공단</a:t>
                      </a:r>
                      <a:endParaRPr lang="en-US" altLang="ko-KR" sz="1600" dirty="0" smtClean="0"/>
                    </a:p>
                    <a:p>
                      <a:r>
                        <a:rPr lang="en-US" altLang="ko-KR" sz="1600" dirty="0" smtClean="0"/>
                        <a:t>-</a:t>
                      </a:r>
                      <a:r>
                        <a:rPr lang="ko-KR" altLang="en-US" sz="1600" dirty="0" smtClean="0"/>
                        <a:t>국가인권위원회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공공기관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각급학교</a:t>
                      </a:r>
                      <a:endParaRPr lang="en-US" sz="1600" dirty="0"/>
                    </a:p>
                  </a:txBody>
                  <a:tcPr/>
                </a:tc>
              </a:tr>
              <a:tr h="698133">
                <a:tc>
                  <a:txBody>
                    <a:bodyPr/>
                    <a:lstStyle/>
                    <a:p>
                      <a:r>
                        <a:rPr lang="ko-KR" altLang="en-US" sz="1600" dirty="0" smtClean="0"/>
                        <a:t>대기업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정보통신 서비스 제공자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-[</a:t>
                      </a:r>
                      <a:r>
                        <a:rPr lang="ko-KR" altLang="en-US" sz="1600" dirty="0" smtClean="0"/>
                        <a:t>대</a:t>
                      </a:r>
                      <a:r>
                        <a:rPr lang="en-US" altLang="ko-KR" sz="1600" dirty="0" smtClean="0"/>
                        <a:t>.</a:t>
                      </a:r>
                      <a:r>
                        <a:rPr lang="ko-KR" altLang="en-US" sz="1600" dirty="0" smtClean="0"/>
                        <a:t>중소기업 상생협력 촉진에 관한 법률</a:t>
                      </a:r>
                      <a:r>
                        <a:rPr lang="en-US" altLang="ko-KR" sz="1600" dirty="0" smtClean="0"/>
                        <a:t>]</a:t>
                      </a:r>
                      <a:r>
                        <a:rPr lang="ko-KR" altLang="en-US" sz="1600" dirty="0" smtClean="0"/>
                        <a:t>제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조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err="1" smtClean="0"/>
                        <a:t>호에따른</a:t>
                      </a:r>
                      <a:r>
                        <a:rPr lang="ko-KR" altLang="en-US" sz="1600" dirty="0" smtClean="0"/>
                        <a:t> 대기업에 해당하는 사업자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-[</a:t>
                      </a:r>
                      <a:r>
                        <a:rPr lang="ko-KR" altLang="en-US" sz="1600" dirty="0" smtClean="0"/>
                        <a:t>정보통신망 </a:t>
                      </a:r>
                      <a:r>
                        <a:rPr lang="ko-KR" altLang="en-US" sz="1600" dirty="0" err="1" smtClean="0"/>
                        <a:t>이용촉진및</a:t>
                      </a:r>
                      <a:r>
                        <a:rPr lang="ko-KR" altLang="en-US" sz="1600" dirty="0" smtClean="0"/>
                        <a:t> 정보보호 등에 관한 법률</a:t>
                      </a:r>
                      <a:r>
                        <a:rPr lang="en-US" altLang="ko-KR" sz="1600" dirty="0" smtClean="0"/>
                        <a:t>] </a:t>
                      </a:r>
                      <a:r>
                        <a:rPr lang="ko-KR" altLang="en-US" sz="1600" dirty="0" smtClean="0"/>
                        <a:t>제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조</a:t>
                      </a:r>
                      <a:r>
                        <a:rPr lang="en-US" altLang="ko-KR" sz="1600" dirty="0" smtClean="0"/>
                        <a:t>3</a:t>
                      </a:r>
                      <a:r>
                        <a:rPr lang="ko-KR" altLang="en-US" sz="1600" dirty="0" smtClean="0"/>
                        <a:t>호에 따른 정보통신 제공자</a:t>
                      </a:r>
                      <a:endParaRPr lang="en-US" sz="1600" dirty="0"/>
                    </a:p>
                  </a:txBody>
                  <a:tcPr/>
                </a:tc>
              </a:tr>
              <a:tr h="2449312">
                <a:tc>
                  <a:txBody>
                    <a:bodyPr/>
                    <a:lstStyle/>
                    <a:p>
                      <a:r>
                        <a:rPr lang="ko-KR" altLang="en-US" sz="1600" dirty="0" smtClean="0"/>
                        <a:t>중소기업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-[</a:t>
                      </a:r>
                      <a:r>
                        <a:rPr lang="ko-KR" altLang="en-US" sz="1600" dirty="0" smtClean="0"/>
                        <a:t>중소기업법</a:t>
                      </a:r>
                      <a:r>
                        <a:rPr lang="en-US" altLang="ko-KR" sz="1600" dirty="0" smtClean="0"/>
                        <a:t>]</a:t>
                      </a:r>
                      <a:r>
                        <a:rPr lang="ko-KR" altLang="en-US" sz="1600" dirty="0" smtClean="0"/>
                        <a:t>제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err="1" smtClean="0"/>
                        <a:t>조에따른</a:t>
                      </a:r>
                      <a:r>
                        <a:rPr lang="ko-KR" altLang="en-US" sz="1600" dirty="0" smtClean="0"/>
                        <a:t> 중소기업에 해당하는 사업자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1.</a:t>
                      </a:r>
                      <a:r>
                        <a:rPr lang="ko-KR" altLang="en-US" sz="1600" dirty="0" smtClean="0"/>
                        <a:t>다음각목의 요건을 모두 갖추고 영리를 목적으로 사업을 </a:t>
                      </a:r>
                      <a:r>
                        <a:rPr lang="ko-KR" altLang="en-US" sz="1600" dirty="0" err="1" smtClean="0"/>
                        <a:t>하는기업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-</a:t>
                      </a:r>
                      <a:r>
                        <a:rPr lang="ko-KR" altLang="en-US" sz="1600" dirty="0" smtClean="0"/>
                        <a:t>업종별로 매출액 또는 자산총액 등이 대통령령으로 정하는 기준에 </a:t>
                      </a:r>
                      <a:r>
                        <a:rPr lang="ko-KR" altLang="en-US" sz="1600" dirty="0" err="1" smtClean="0"/>
                        <a:t>맞을것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-</a:t>
                      </a:r>
                      <a:r>
                        <a:rPr lang="ko-KR" altLang="en-US" sz="1600" dirty="0" smtClean="0"/>
                        <a:t>지분소유나 </a:t>
                      </a:r>
                      <a:r>
                        <a:rPr lang="ko-KR" altLang="en-US" sz="1600" dirty="0" err="1" smtClean="0"/>
                        <a:t>출자관계등</a:t>
                      </a:r>
                      <a:r>
                        <a:rPr lang="ko-KR" altLang="en-US" sz="1600" dirty="0" smtClean="0"/>
                        <a:t> 소유와 경영의 실질적인 독립성이 대통령령으로 정하는 기준에 </a:t>
                      </a:r>
                      <a:r>
                        <a:rPr lang="ko-KR" altLang="en-US" sz="1600" dirty="0" err="1" smtClean="0"/>
                        <a:t>맞을것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2.[</a:t>
                      </a:r>
                      <a:r>
                        <a:rPr lang="ko-KR" altLang="en-US" sz="1600" dirty="0" err="1" smtClean="0"/>
                        <a:t>사회적기업</a:t>
                      </a:r>
                      <a:r>
                        <a:rPr lang="ko-KR" altLang="en-US" sz="1600" dirty="0" smtClean="0"/>
                        <a:t> 육성법</a:t>
                      </a:r>
                      <a:r>
                        <a:rPr lang="en-US" altLang="ko-KR" sz="1600" dirty="0" smtClean="0"/>
                        <a:t>]</a:t>
                      </a:r>
                      <a:r>
                        <a:rPr lang="ko-KR" altLang="en-US" sz="1600" dirty="0" smtClean="0"/>
                        <a:t>제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조</a:t>
                      </a: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호에 따른 </a:t>
                      </a:r>
                      <a:r>
                        <a:rPr lang="ko-KR" altLang="en-US" sz="1600" dirty="0" err="1" smtClean="0"/>
                        <a:t>사회적기업</a:t>
                      </a:r>
                      <a:r>
                        <a:rPr lang="ko-KR" altLang="en-US" sz="1600" dirty="0" smtClean="0"/>
                        <a:t> 중에서 대통령령으로 정하는 사회적 기억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3.[</a:t>
                      </a:r>
                      <a:r>
                        <a:rPr lang="ko-KR" altLang="en-US" sz="1600" dirty="0" smtClean="0"/>
                        <a:t>협동조합 기본법</a:t>
                      </a:r>
                      <a:r>
                        <a:rPr lang="en-US" altLang="ko-KR" sz="1600" dirty="0" smtClean="0"/>
                        <a:t>]</a:t>
                      </a:r>
                      <a:r>
                        <a:rPr lang="ko-KR" altLang="en-US" sz="1600" dirty="0" smtClean="0"/>
                        <a:t>제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조</a:t>
                      </a: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err="1" smtClean="0"/>
                        <a:t>호에따른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협동조합중</a:t>
                      </a:r>
                      <a:r>
                        <a:rPr lang="ko-KR" altLang="en-US" sz="1600" dirty="0" smtClean="0"/>
                        <a:t> 대통령령으로 정하는 협동조합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4.[</a:t>
                      </a:r>
                      <a:r>
                        <a:rPr lang="ko-KR" altLang="en-US" sz="1600" dirty="0" smtClean="0"/>
                        <a:t>협동조합기본법</a:t>
                      </a:r>
                      <a:r>
                        <a:rPr lang="en-US" altLang="ko-KR" sz="1600" dirty="0" smtClean="0"/>
                        <a:t>]</a:t>
                      </a:r>
                      <a:r>
                        <a:rPr lang="ko-KR" altLang="en-US" sz="1600" dirty="0" smtClean="0"/>
                        <a:t>제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조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err="1" smtClean="0"/>
                        <a:t>호에따른</a:t>
                      </a:r>
                      <a:r>
                        <a:rPr lang="ko-KR" altLang="en-US" sz="1600" dirty="0" smtClean="0"/>
                        <a:t> 협동조합연합회 중 대통령령으로 정하는 협동조합연합회</a:t>
                      </a:r>
                      <a:endParaRPr lang="en-US" sz="1600" dirty="0"/>
                    </a:p>
                  </a:txBody>
                  <a:tcPr/>
                </a:tc>
              </a:tr>
              <a:tr h="1223111">
                <a:tc>
                  <a:txBody>
                    <a:bodyPr/>
                    <a:lstStyle/>
                    <a:p>
                      <a:r>
                        <a:rPr lang="ko-KR" altLang="en-US" sz="1600" dirty="0" smtClean="0"/>
                        <a:t>소상공인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[</a:t>
                      </a:r>
                      <a:r>
                        <a:rPr lang="ko-KR" altLang="en-US" sz="1600" dirty="0" smtClean="0"/>
                        <a:t>소상공인 </a:t>
                      </a:r>
                      <a:r>
                        <a:rPr lang="ko-KR" altLang="en-US" sz="1600" dirty="0" err="1" smtClean="0"/>
                        <a:t>보호및</a:t>
                      </a:r>
                      <a:r>
                        <a:rPr lang="ko-KR" altLang="en-US" sz="1600" dirty="0" smtClean="0"/>
                        <a:t> 지원에 관한 법률</a:t>
                      </a:r>
                      <a:r>
                        <a:rPr lang="en-US" altLang="ko-KR" sz="1600" dirty="0" smtClean="0"/>
                        <a:t>]</a:t>
                      </a:r>
                      <a:r>
                        <a:rPr lang="ko-KR" altLang="en-US" sz="1600" dirty="0" smtClean="0"/>
                        <a:t>제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조</a:t>
                      </a:r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err="1" smtClean="0"/>
                        <a:t>호및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호에 따른 소상공인에 해당하는 사업자 및 </a:t>
                      </a:r>
                      <a:r>
                        <a:rPr lang="ko-KR" altLang="en-US" sz="1600" dirty="0" err="1" smtClean="0"/>
                        <a:t>그밖의</a:t>
                      </a:r>
                      <a:r>
                        <a:rPr lang="ko-KR" altLang="en-US" sz="1600" dirty="0" smtClean="0"/>
                        <a:t> 사업자 예시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-</a:t>
                      </a:r>
                      <a:r>
                        <a:rPr lang="ko-KR" altLang="en-US" sz="1600" dirty="0" smtClean="0"/>
                        <a:t>상시 근로자 수가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명 </a:t>
                      </a:r>
                      <a:r>
                        <a:rPr lang="ko-KR" altLang="en-US" sz="1600" dirty="0" err="1" smtClean="0"/>
                        <a:t>미만일것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-</a:t>
                      </a:r>
                      <a:r>
                        <a:rPr lang="ko-KR" altLang="en-US" sz="1600" dirty="0" smtClean="0"/>
                        <a:t>광업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제조업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건설업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운수업</a:t>
                      </a:r>
                      <a:r>
                        <a:rPr lang="en-US" altLang="ko-KR" sz="1600" dirty="0" smtClean="0"/>
                        <a:t>=10</a:t>
                      </a:r>
                      <a:r>
                        <a:rPr lang="ko-KR" altLang="en-US" sz="1600" dirty="0" smtClean="0"/>
                        <a:t>명 미만</a:t>
                      </a:r>
                      <a:endParaRPr lang="en-US" altLang="ko-KR" sz="1600" dirty="0" smtClean="0"/>
                    </a:p>
                    <a:p>
                      <a:r>
                        <a:rPr lang="en-US" sz="1600" dirty="0" smtClean="0"/>
                        <a:t>-</a:t>
                      </a:r>
                      <a:r>
                        <a:rPr lang="ko-KR" altLang="en-US" sz="1600" dirty="0" err="1" smtClean="0"/>
                        <a:t>그밖의</a:t>
                      </a:r>
                      <a:r>
                        <a:rPr lang="ko-KR" altLang="en-US" sz="1600" dirty="0" smtClean="0"/>
                        <a:t> 업종</a:t>
                      </a:r>
                      <a:r>
                        <a:rPr lang="en-US" altLang="ko-KR" sz="1600" dirty="0" smtClean="0"/>
                        <a:t>=5</a:t>
                      </a:r>
                      <a:r>
                        <a:rPr lang="ko-KR" altLang="en-US" sz="1600" dirty="0" smtClean="0"/>
                        <a:t>명 미만 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047" y="-241540"/>
            <a:ext cx="11971934" cy="1052423"/>
          </a:xfrm>
        </p:spPr>
        <p:txBody>
          <a:bodyPr/>
          <a:lstStyle/>
          <a:p>
            <a:r>
              <a:rPr lang="en-US" dirty="0" smtClean="0"/>
              <a:t>PIMS </a:t>
            </a:r>
            <a:r>
              <a:rPr lang="ko-KR" altLang="en-US" dirty="0" smtClean="0"/>
              <a:t>인증심사 대상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78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75249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구성요소 다시 확인 </a:t>
            </a:r>
            <a:r>
              <a:rPr lang="en-US" altLang="ko-KR" dirty="0" smtClean="0"/>
              <a:t>! </a:t>
            </a:r>
            <a:r>
              <a:rPr lang="ko-KR" altLang="en-US" dirty="0" smtClean="0"/>
              <a:t>관리적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물리적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기술적 보호대책 </a:t>
            </a:r>
            <a:r>
              <a:rPr lang="en-US" altLang="ko-KR" dirty="0" smtClean="0"/>
              <a:t>!!!    </a:t>
            </a:r>
            <a:r>
              <a:rPr lang="ko-KR" altLang="en-US" dirty="0" smtClean="0"/>
              <a:t>필수 </a:t>
            </a:r>
            <a:r>
              <a:rPr lang="en-US" altLang="ko-KR" dirty="0" smtClean="0"/>
              <a:t>!!</a:t>
            </a:r>
            <a:r>
              <a:rPr lang="ko-KR" altLang="en-US" dirty="0" smtClean="0"/>
              <a:t>학습 하자 </a:t>
            </a:r>
            <a:r>
              <a:rPr lang="en-US" altLang="ko-KR" dirty="0" smtClean="0"/>
              <a:t>!!!</a:t>
            </a:r>
            <a:endParaRPr 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0" y="1874519"/>
            <a:ext cx="5532407" cy="4793699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658926" y="1745124"/>
            <a:ext cx="6349044" cy="492309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지금껏 </a:t>
            </a:r>
            <a:r>
              <a:rPr lang="en-US" dirty="0" smtClean="0"/>
              <a:t>PIMS </a:t>
            </a:r>
            <a:r>
              <a:rPr lang="ko-KR" altLang="en-US" dirty="0" smtClean="0"/>
              <a:t>의 절차 및 구성요소 </a:t>
            </a:r>
            <a:r>
              <a:rPr lang="en-US" altLang="ko-KR" dirty="0" smtClean="0"/>
              <a:t>86</a:t>
            </a:r>
            <a:r>
              <a:rPr lang="ko-KR" altLang="en-US" dirty="0" smtClean="0"/>
              <a:t>개를 </a:t>
            </a:r>
            <a:r>
              <a:rPr lang="ko-KR" altLang="en-US" dirty="0" err="1" smtClean="0"/>
              <a:t>확인햇다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다시 한번 </a:t>
            </a:r>
            <a:r>
              <a:rPr lang="ko-KR" altLang="en-US" dirty="0" err="1" smtClean="0"/>
              <a:t>보도록하자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알고보면</a:t>
            </a:r>
            <a:r>
              <a:rPr lang="ko-KR" altLang="en-US" dirty="0" smtClean="0"/>
              <a:t>  보이고 모르고 보면 </a:t>
            </a:r>
            <a:r>
              <a:rPr lang="ko-KR" altLang="en-US" dirty="0" err="1" smtClean="0"/>
              <a:t>안보이기떄문에</a:t>
            </a:r>
            <a:r>
              <a:rPr lang="ko-KR" altLang="en-US" dirty="0" smtClean="0"/>
              <a:t> 다시 보고 또 보도록 하자</a:t>
            </a:r>
            <a:endParaRPr lang="en-US" altLang="ko-KR" dirty="0" smtClean="0"/>
          </a:p>
          <a:p>
            <a:r>
              <a:rPr lang="ko-KR" altLang="en-US" dirty="0" smtClean="0"/>
              <a:t>보호대책 요구사항 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기술적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물리적 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이부분은</a:t>
            </a:r>
            <a:r>
              <a:rPr lang="ko-KR" altLang="en-US" dirty="0" smtClean="0"/>
              <a:t> 무려 </a:t>
            </a:r>
            <a:r>
              <a:rPr lang="en-US" altLang="ko-KR" dirty="0" smtClean="0"/>
              <a:t>50</a:t>
            </a:r>
            <a:r>
              <a:rPr lang="ko-KR" altLang="en-US" dirty="0" smtClean="0"/>
              <a:t>개의 심사항목이 있다 </a:t>
            </a:r>
            <a:r>
              <a:rPr lang="en-US" altLang="ko-KR" dirty="0" smtClean="0"/>
              <a:t>. 86</a:t>
            </a:r>
            <a:r>
              <a:rPr lang="ko-KR" altLang="en-US" dirty="0" smtClean="0"/>
              <a:t>개중 </a:t>
            </a:r>
            <a:r>
              <a:rPr lang="en-US" altLang="ko-KR" dirty="0" smtClean="0"/>
              <a:t>50</a:t>
            </a:r>
            <a:r>
              <a:rPr lang="ko-KR" altLang="en-US" dirty="0" smtClean="0"/>
              <a:t>개면 상당수다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그만큼 중요하다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보안인이라면</a:t>
            </a:r>
            <a:r>
              <a:rPr lang="ko-KR" altLang="en-US" dirty="0" smtClean="0"/>
              <a:t> 꼭 </a:t>
            </a:r>
            <a:r>
              <a:rPr lang="ko-KR" altLang="en-US" dirty="0" err="1" smtClean="0"/>
              <a:t>알아야될</a:t>
            </a:r>
            <a:r>
              <a:rPr lang="ko-KR" altLang="en-US" dirty="0" smtClean="0"/>
              <a:t> 보호대책 다시 짚어보자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74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ko-KR" altLang="en-US" dirty="0" err="1" smtClean="0"/>
              <a:t>교육및</a:t>
            </a:r>
            <a:r>
              <a:rPr lang="ko-KR" altLang="en-US" dirty="0" smtClean="0"/>
              <a:t> 훈련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최소 연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이상 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r>
              <a:rPr lang="en-US" dirty="0" smtClean="0"/>
              <a:t>2.</a:t>
            </a:r>
            <a:r>
              <a:rPr lang="ko-KR" altLang="en-US" dirty="0" smtClean="0"/>
              <a:t>개인정보 취급자 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취급자 감독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보안서약서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퇴직자등</a:t>
            </a:r>
            <a:r>
              <a:rPr lang="ko-KR" altLang="en-US" dirty="0" smtClean="0"/>
              <a:t> 직무변경관리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3.</a:t>
            </a:r>
            <a:r>
              <a:rPr lang="ko-KR" altLang="en-US" dirty="0" smtClean="0"/>
              <a:t>위탁업무관리 및 침해사고관리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외부위탁계약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정부주체고지</a:t>
            </a:r>
            <a:r>
              <a:rPr lang="en-US" altLang="ko-KR" dirty="0" smtClean="0"/>
              <a:t>.</a:t>
            </a:r>
            <a:r>
              <a:rPr lang="ko-KR" altLang="en-US" dirty="0" smtClean="0"/>
              <a:t>위탁자관리감독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ko-KR" altLang="en-US" dirty="0" smtClean="0"/>
              <a:t>위탁계약서에 반드시 포함할 사항이 </a:t>
            </a:r>
            <a:r>
              <a:rPr lang="ko-KR" altLang="en-US" dirty="0" err="1" smtClean="0"/>
              <a:t>아닌것은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</a:p>
          <a:p>
            <a:pPr marL="0" indent="0">
              <a:buNone/>
            </a:pPr>
            <a:r>
              <a:rPr lang="ko-KR" altLang="en-US" dirty="0" smtClean="0"/>
              <a:t>수탁자가 </a:t>
            </a:r>
            <a:r>
              <a:rPr lang="ko-KR" altLang="en-US" dirty="0" err="1" smtClean="0"/>
              <a:t>접근가능한</a:t>
            </a:r>
            <a:r>
              <a:rPr lang="ko-KR" altLang="en-US" dirty="0" smtClean="0"/>
              <a:t> 개인정보의 </a:t>
            </a:r>
            <a:r>
              <a:rPr lang="ko-KR" altLang="en-US" dirty="0" err="1" smtClean="0"/>
              <a:t>범위및</a:t>
            </a:r>
            <a:r>
              <a:rPr lang="ko-KR" altLang="en-US" dirty="0" smtClean="0"/>
              <a:t> 유형은 반드시 계약서에 포함하지 않아도 된다</a:t>
            </a:r>
            <a:r>
              <a:rPr lang="en-US" altLang="ko-KR" dirty="0" smtClean="0"/>
              <a:t>.)-</a:t>
            </a:r>
            <a:r>
              <a:rPr lang="ko-KR" altLang="en-US" dirty="0" smtClean="0"/>
              <a:t>시험문제 </a:t>
            </a:r>
            <a:r>
              <a:rPr lang="ko-KR" altLang="en-US" dirty="0" err="1" smtClean="0"/>
              <a:t>자주출제됨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4.</a:t>
            </a:r>
            <a:r>
              <a:rPr lang="ko-KR" altLang="en-US" dirty="0" smtClean="0"/>
              <a:t>침해사고관리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침해사고 </a:t>
            </a:r>
            <a:r>
              <a:rPr lang="ko-KR" altLang="en-US" dirty="0" err="1" smtClean="0"/>
              <a:t>대응절차및</a:t>
            </a:r>
            <a:r>
              <a:rPr lang="ko-KR" altLang="en-US" dirty="0" smtClean="0"/>
              <a:t> 체계구축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침해사고 훈련개선</a:t>
            </a:r>
            <a:r>
              <a:rPr lang="en-US" altLang="ko-KR" dirty="0" smtClean="0"/>
              <a:t>,</a:t>
            </a:r>
            <a:r>
              <a:rPr lang="ko-KR" altLang="en-US" dirty="0" smtClean="0"/>
              <a:t>대응</a:t>
            </a:r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관리적 보호조치  는 무엇인가 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9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ko-KR" altLang="en-US" dirty="0" smtClean="0"/>
              <a:t>물리적 보안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보호구역지정 및 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보호설비 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출입 통제 등</a:t>
            </a:r>
            <a:r>
              <a:rPr lang="en-US" altLang="ko-KR" dirty="0" smtClean="0"/>
              <a:t>…</a:t>
            </a:r>
          </a:p>
          <a:p>
            <a:endParaRPr lang="en-US" dirty="0"/>
          </a:p>
          <a:p>
            <a:r>
              <a:rPr lang="en-US" dirty="0" smtClean="0"/>
              <a:t>2. </a:t>
            </a:r>
            <a:r>
              <a:rPr lang="ko-KR" altLang="en-US" dirty="0" smtClean="0"/>
              <a:t>영상 정보 처리기기 관리</a:t>
            </a:r>
            <a:endParaRPr lang="en-US" altLang="ko-KR" dirty="0" smtClean="0"/>
          </a:p>
          <a:p>
            <a:endParaRPr lang="en-US" dirty="0"/>
          </a:p>
          <a:p>
            <a:r>
              <a:rPr lang="en-US" dirty="0" smtClean="0"/>
              <a:t>3. </a:t>
            </a:r>
            <a:r>
              <a:rPr lang="ko-KR" altLang="en-US" dirty="0" smtClean="0"/>
              <a:t>매체 관리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저장매체파기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재사용시</a:t>
            </a:r>
            <a:r>
              <a:rPr lang="en-US" altLang="ko-KR" dirty="0" smtClean="0"/>
              <a:t>….-</a:t>
            </a:r>
            <a:r>
              <a:rPr lang="ko-KR" altLang="en-US" dirty="0"/>
              <a:t>데</a:t>
            </a:r>
            <a:r>
              <a:rPr lang="ko-KR" altLang="en-US" dirty="0" smtClean="0"/>
              <a:t>이터 복구 안되도록</a:t>
            </a:r>
            <a:r>
              <a:rPr lang="en-US" altLang="ko-KR" dirty="0" smtClean="0"/>
              <a:t>…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</a:t>
            </a:r>
            <a:r>
              <a:rPr lang="ko-KR" altLang="en-US" dirty="0"/>
              <a:t>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68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♡ 개인정보 처리시스템과 관련 시스템의 계정과 권한은 필요한 사람에게 최소한으로 부여 </a:t>
            </a:r>
            <a:r>
              <a:rPr lang="ko-KR" altLang="en-US" dirty="0" err="1" smtClean="0"/>
              <a:t>되어야하며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권한부여 이력은 일정 기간 보관 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개보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</a:t>
            </a:r>
            <a:r>
              <a:rPr lang="ko-KR" altLang="en-US" dirty="0" smtClean="0"/>
              <a:t>망</a:t>
            </a:r>
            <a:r>
              <a:rPr lang="en-US" altLang="ko-KR" dirty="0" smtClean="0"/>
              <a:t>5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♡ 개인정보 처리시스템 접속기록은 법령에 따라 일정기간 이상 보관하여야 하며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권한 </a:t>
            </a:r>
            <a:r>
              <a:rPr lang="ko-KR" altLang="en-US" dirty="0" err="1" smtClean="0"/>
              <a:t>없는자의</a:t>
            </a:r>
            <a:r>
              <a:rPr lang="ko-KR" altLang="en-US" dirty="0" smtClean="0"/>
              <a:t> 접근시도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권한의 오남용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</a:t>
            </a:r>
            <a:r>
              <a:rPr lang="ko-KR" altLang="en-US" dirty="0" err="1" smtClean="0"/>
              <a:t>오류등을</a:t>
            </a:r>
            <a:r>
              <a:rPr lang="ko-KR" altLang="en-US" dirty="0" smtClean="0"/>
              <a:t> 적발하기 위하여 주기적으로 접속 기록을 검토 </a:t>
            </a:r>
            <a:r>
              <a:rPr lang="ko-KR" altLang="en-US" dirty="0" err="1" smtClean="0"/>
              <a:t>하여야함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♡ 계정의 비밀번호를 안전하게 관리 하기 위한 기준을 마련하여 이행하여야 하며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필요한경우</a:t>
            </a:r>
            <a:r>
              <a:rPr lang="ko-KR" altLang="en-US" dirty="0" smtClean="0"/>
              <a:t> 개인정보 취급자의 단말을 </a:t>
            </a:r>
            <a:r>
              <a:rPr lang="ko-KR" altLang="en-US" dirty="0" err="1" smtClean="0"/>
              <a:t>망분리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해야함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31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♥</a:t>
            </a:r>
            <a:r>
              <a:rPr lang="ko-KR" altLang="en-US" dirty="0" err="1" smtClean="0"/>
              <a:t>망법에서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망분리대상자는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개인정보 처리시스템으로 부터 </a:t>
            </a:r>
            <a:r>
              <a:rPr lang="ko-KR" altLang="en-US" dirty="0" err="1" smtClean="0"/>
              <a:t>다운로드할수</a:t>
            </a:r>
            <a:r>
              <a:rPr lang="ko-KR" altLang="en-US" dirty="0" smtClean="0"/>
              <a:t> 있는 권한을 보유한자 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ko-KR" altLang="en-US" dirty="0" smtClean="0"/>
              <a:t>개인정보처리시스템을 이용하는 개인정보 취급자의 </a:t>
            </a:r>
            <a:r>
              <a:rPr lang="ko-KR" altLang="en-US" dirty="0" err="1" smtClean="0"/>
              <a:t>권한을부여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변경할수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있는자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ko-KR" altLang="en-US" dirty="0" smtClean="0"/>
              <a:t>개인정보 처리시스템에 저장된 개인정보를 </a:t>
            </a:r>
            <a:r>
              <a:rPr lang="ko-KR" altLang="en-US" dirty="0" err="1" smtClean="0"/>
              <a:t>삭제할수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ko-KR" dirty="0" smtClean="0"/>
              <a:t>♥</a:t>
            </a:r>
            <a:r>
              <a:rPr lang="ko-KR" altLang="en-US" dirty="0" smtClean="0"/>
              <a:t>개인정보 처리업무에 사용하는 단말과 시스템은 악성코드감염에 </a:t>
            </a:r>
            <a:r>
              <a:rPr lang="ko-KR" altLang="en-US" dirty="0" err="1" smtClean="0"/>
              <a:t>수행해야하며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시스템과 단말기 보호를 위해 필요한 보안 시스템을 구축하여 </a:t>
            </a:r>
            <a:r>
              <a:rPr lang="ko-KR" altLang="en-US" dirty="0" err="1" smtClean="0"/>
              <a:t>운영해야함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♥개인정보 처리시스템과 관련 시스템을 개발하는 경우 개발 보안 요구사항정의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개발과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운영환경의분리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실데이터의</a:t>
            </a:r>
            <a:r>
              <a:rPr lang="ko-KR" altLang="en-US" dirty="0" smtClean="0"/>
              <a:t> 테스트 환경사용금지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외주개발시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용역업체관리등의</a:t>
            </a:r>
            <a:r>
              <a:rPr lang="ko-KR" altLang="en-US" dirty="0" smtClean="0"/>
              <a:t> 사항을 </a:t>
            </a:r>
            <a:r>
              <a:rPr lang="ko-KR" altLang="en-US" dirty="0" err="1" smtClean="0"/>
              <a:t>준수하여야함</a:t>
            </a:r>
            <a:r>
              <a:rPr lang="en-US" altLang="ko-KR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22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7626" y="109484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기술적 </a:t>
            </a:r>
            <a:r>
              <a:rPr lang="ko-KR" altLang="en-US" dirty="0"/>
              <a:t>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29851" y="1832500"/>
            <a:ext cx="5181600" cy="4878851"/>
          </a:xfrm>
        </p:spPr>
        <p:txBody>
          <a:bodyPr>
            <a:normAutofit fontScale="77500" lnSpcReduction="20000"/>
          </a:bodyPr>
          <a:lstStyle/>
          <a:p>
            <a:r>
              <a:rPr lang="en-US" sz="3200" b="1" dirty="0" smtClean="0"/>
              <a:t>1. </a:t>
            </a:r>
            <a:r>
              <a:rPr lang="ko-KR" altLang="en-US" sz="3200" b="1" dirty="0" smtClean="0"/>
              <a:t>접근통제 </a:t>
            </a:r>
            <a:endParaRPr lang="en-US" altLang="ko-KR" sz="3200" b="1" dirty="0" smtClean="0"/>
          </a:p>
          <a:p>
            <a:pPr marL="0" indent="0">
              <a:buNone/>
            </a:pPr>
            <a:r>
              <a:rPr lang="en-US" sz="2600" dirty="0" smtClean="0"/>
              <a:t>-</a:t>
            </a:r>
            <a:r>
              <a:rPr lang="ko-KR" altLang="en-US" sz="2600" dirty="0" err="1" smtClean="0"/>
              <a:t>문서로공식화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,- </a:t>
            </a:r>
            <a:r>
              <a:rPr lang="ko-KR" altLang="en-US" sz="2600" dirty="0" smtClean="0"/>
              <a:t>인사이동에 따른 권한변경보관</a:t>
            </a:r>
            <a:r>
              <a:rPr lang="en-US" altLang="ko-KR" sz="2600" dirty="0" smtClean="0"/>
              <a:t>-</a:t>
            </a:r>
            <a:r>
              <a:rPr lang="ko-KR" altLang="en-US" sz="2600" dirty="0" err="1" smtClean="0"/>
              <a:t>개보법</a:t>
            </a:r>
            <a:r>
              <a:rPr lang="en-US" altLang="ko-KR" sz="2600" dirty="0" smtClean="0"/>
              <a:t>3</a:t>
            </a:r>
            <a:r>
              <a:rPr lang="ko-KR" altLang="en-US" sz="2600" dirty="0" smtClean="0"/>
              <a:t>년</a:t>
            </a:r>
            <a:r>
              <a:rPr lang="en-US" altLang="ko-KR" sz="2600" dirty="0" smtClean="0"/>
              <a:t>,</a:t>
            </a:r>
            <a:r>
              <a:rPr lang="ko-KR" altLang="en-US" sz="2600" dirty="0" err="1" smtClean="0"/>
              <a:t>망법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5</a:t>
            </a:r>
            <a:r>
              <a:rPr lang="ko-KR" altLang="en-US" sz="2600" dirty="0" smtClean="0"/>
              <a:t>년  </a:t>
            </a:r>
            <a:r>
              <a:rPr lang="en-US" altLang="ko-KR" sz="2600" dirty="0" smtClean="0"/>
              <a:t>-</a:t>
            </a:r>
            <a:r>
              <a:rPr lang="ko-KR" altLang="en-US" sz="2600" dirty="0" smtClean="0"/>
              <a:t>비밀번호관리 </a:t>
            </a:r>
            <a:r>
              <a:rPr lang="en-US" altLang="ko-KR" sz="2600" dirty="0" smtClean="0"/>
              <a:t>, -</a:t>
            </a:r>
            <a:r>
              <a:rPr lang="ko-KR" altLang="en-US" sz="2600" dirty="0" smtClean="0"/>
              <a:t>접속기록</a:t>
            </a:r>
            <a:r>
              <a:rPr lang="en-US" altLang="ko-KR" sz="2600" dirty="0" smtClean="0"/>
              <a:t>,-</a:t>
            </a:r>
            <a:r>
              <a:rPr lang="ko-KR" altLang="en-US" sz="2600" dirty="0" err="1" smtClean="0"/>
              <a:t>전자적기록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수기문서 </a:t>
            </a:r>
            <a:r>
              <a:rPr lang="en-US" altLang="ko-KR" sz="2600" dirty="0" smtClean="0"/>
              <a:t>X</a:t>
            </a:r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ko-KR" altLang="en-US" sz="2600" dirty="0" err="1" smtClean="0"/>
              <a:t>철처한</a:t>
            </a:r>
            <a:r>
              <a:rPr lang="ko-KR" altLang="en-US" sz="2600" dirty="0" smtClean="0"/>
              <a:t> 네트워크 관리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물리적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논리적 분리 </a:t>
            </a:r>
            <a:endParaRPr lang="en-US" altLang="ko-KR" sz="2600" dirty="0" smtClean="0"/>
          </a:p>
          <a:p>
            <a:endParaRPr lang="en-US" altLang="ko-KR" dirty="0" smtClean="0"/>
          </a:p>
          <a:p>
            <a:r>
              <a:rPr lang="en-US" altLang="ko-KR" sz="3100" dirty="0" smtClean="0"/>
              <a:t>①.</a:t>
            </a:r>
            <a:r>
              <a:rPr lang="ko-KR" altLang="en-US" sz="3100" dirty="0"/>
              <a:t>분리운영 </a:t>
            </a:r>
            <a:endParaRPr lang="en-US" altLang="ko-KR" sz="31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err="1" smtClean="0"/>
              <a:t>외부접근가능한서버</a:t>
            </a:r>
            <a:r>
              <a:rPr lang="ko-KR" altLang="en-US" sz="2600" dirty="0" smtClean="0"/>
              <a:t> </a:t>
            </a:r>
            <a:r>
              <a:rPr lang="en-US" altLang="ko-KR" sz="2600" dirty="0"/>
              <a:t>=DMZ</a:t>
            </a:r>
            <a:r>
              <a:rPr lang="ko-KR" altLang="en-US" sz="2600" dirty="0"/>
              <a:t>망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DB</a:t>
            </a:r>
            <a:r>
              <a:rPr lang="ko-KR" altLang="en-US" sz="2600" dirty="0"/>
              <a:t>서버들은 </a:t>
            </a:r>
            <a:r>
              <a:rPr lang="ko-KR" altLang="en-US" sz="2600" dirty="0" err="1"/>
              <a:t>내부망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err="1" smtClean="0"/>
              <a:t>내부망도</a:t>
            </a:r>
            <a:r>
              <a:rPr lang="ko-KR" altLang="en-US" sz="2600" dirty="0" smtClean="0"/>
              <a:t> </a:t>
            </a:r>
            <a:r>
              <a:rPr lang="en-US" altLang="ko-KR" sz="2600" dirty="0"/>
              <a:t>DB</a:t>
            </a:r>
            <a:r>
              <a:rPr lang="ko-KR" altLang="en-US" sz="2600" dirty="0"/>
              <a:t>서는 가급적 별도의 </a:t>
            </a:r>
            <a:r>
              <a:rPr lang="ko-KR" altLang="en-US" sz="2600" dirty="0" err="1"/>
              <a:t>네트워크로구분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개발</a:t>
            </a:r>
            <a:r>
              <a:rPr lang="en-US" altLang="ko-KR" sz="2600" dirty="0"/>
              <a:t>,</a:t>
            </a:r>
            <a:r>
              <a:rPr lang="ko-KR" altLang="en-US" sz="2600" dirty="0"/>
              <a:t>테스트 </a:t>
            </a:r>
            <a:r>
              <a:rPr lang="ko-KR" altLang="en-US" sz="2600" dirty="0" err="1"/>
              <a:t>서버등</a:t>
            </a:r>
            <a:r>
              <a:rPr lang="ko-KR" altLang="en-US" sz="2600" dirty="0"/>
              <a:t> 별도 분리 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내부망은 </a:t>
            </a:r>
            <a:r>
              <a:rPr lang="ko-KR" altLang="en-US" sz="2600" dirty="0"/>
              <a:t>가급적 사설 </a:t>
            </a:r>
            <a:r>
              <a:rPr lang="en-US" altLang="ko-KR" sz="2600" dirty="0" err="1"/>
              <a:t>ip</a:t>
            </a:r>
            <a:r>
              <a:rPr lang="en-US" altLang="ko-KR" sz="2600" dirty="0"/>
              <a:t> </a:t>
            </a:r>
            <a:r>
              <a:rPr lang="ko-KR" altLang="en-US" sz="2600" dirty="0"/>
              <a:t>사용</a:t>
            </a:r>
            <a:endParaRPr lang="en-US" altLang="ko-KR" sz="2600" dirty="0"/>
          </a:p>
          <a:p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72411" y="1692377"/>
            <a:ext cx="7460976" cy="501897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3100" dirty="0"/>
              <a:t>②</a:t>
            </a:r>
            <a:r>
              <a:rPr lang="en-US" altLang="ko-KR" sz="3100" dirty="0" smtClean="0"/>
              <a:t>. </a:t>
            </a:r>
            <a:r>
              <a:rPr lang="ko-KR" altLang="en-US" sz="3100" dirty="0"/>
              <a:t>원격접속관리 </a:t>
            </a:r>
            <a:r>
              <a:rPr lang="en-US" altLang="ko-KR" sz="3100" dirty="0"/>
              <a:t>–VPN </a:t>
            </a:r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ko-KR" altLang="en-US" sz="2600" dirty="0" smtClean="0"/>
              <a:t>개인정보처리시스템을 </a:t>
            </a:r>
            <a:r>
              <a:rPr lang="ko-KR" altLang="en-US" sz="2600" dirty="0"/>
              <a:t>외부에서 접속하여 사용하는 경우</a:t>
            </a:r>
            <a:endParaRPr lang="en-US" altLang="ko-KR" sz="2600" dirty="0"/>
          </a:p>
          <a:p>
            <a:pPr marL="0" indent="0">
              <a:buNone/>
            </a:pPr>
            <a:r>
              <a:rPr lang="ko-KR" altLang="en-US" sz="2600" dirty="0"/>
              <a:t>전용선</a:t>
            </a:r>
            <a:r>
              <a:rPr lang="en-US" altLang="ko-KR" sz="2600" dirty="0"/>
              <a:t>,</a:t>
            </a:r>
            <a:r>
              <a:rPr lang="en-US" altLang="ko-KR" sz="2600" dirty="0" err="1"/>
              <a:t>vpn</a:t>
            </a:r>
            <a:r>
              <a:rPr lang="en-US" altLang="ko-KR" sz="2600" dirty="0"/>
              <a:t> </a:t>
            </a:r>
            <a:r>
              <a:rPr lang="ko-KR" altLang="en-US" sz="2600" dirty="0"/>
              <a:t>등 사용하여 통제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en-US" altLang="ko-KR" sz="2600" dirty="0" err="1" smtClean="0"/>
              <a:t>Vpn</a:t>
            </a:r>
            <a:r>
              <a:rPr lang="en-US" altLang="ko-KR" sz="2600" dirty="0" smtClean="0"/>
              <a:t> </a:t>
            </a:r>
            <a:r>
              <a:rPr lang="ko-KR" altLang="en-US" sz="2600" dirty="0"/>
              <a:t>사용시 추가 인증수단</a:t>
            </a:r>
            <a:r>
              <a:rPr lang="en-US" altLang="ko-KR" sz="2600" dirty="0"/>
              <a:t>, </a:t>
            </a:r>
            <a:r>
              <a:rPr lang="ko-KR" altLang="en-US" sz="2600" dirty="0"/>
              <a:t>단말기 보안등을 고려 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♥-</a:t>
            </a:r>
            <a:r>
              <a:rPr lang="ko-KR" altLang="en-US" sz="2600" dirty="0" err="1" smtClean="0"/>
              <a:t>개보법</a:t>
            </a:r>
            <a:r>
              <a:rPr lang="en-US" altLang="ko-KR" sz="2600" dirty="0" err="1"/>
              <a:t>vpn</a:t>
            </a:r>
            <a:r>
              <a:rPr lang="en-US" altLang="ko-KR" sz="2600" dirty="0"/>
              <a:t> = </a:t>
            </a:r>
            <a:r>
              <a:rPr lang="ko-KR" altLang="en-US" sz="2600" dirty="0" err="1"/>
              <a:t>안전한접속수단</a:t>
            </a:r>
            <a:r>
              <a:rPr lang="en-US" altLang="ko-KR" sz="2600" dirty="0"/>
              <a:t>=</a:t>
            </a:r>
            <a:r>
              <a:rPr lang="ko-KR" altLang="en-US" sz="2600" dirty="0" err="1"/>
              <a:t>암호화통신방법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 -</a:t>
            </a:r>
            <a:r>
              <a:rPr lang="ko-KR" altLang="en-US" sz="2600" dirty="0" err="1" smtClean="0"/>
              <a:t>망법</a:t>
            </a:r>
            <a:r>
              <a:rPr lang="en-US" altLang="ko-KR" sz="2600" dirty="0" err="1"/>
              <a:t>vpn</a:t>
            </a:r>
            <a:r>
              <a:rPr lang="en-US" altLang="ko-KR" sz="2600" dirty="0"/>
              <a:t>=</a:t>
            </a:r>
            <a:r>
              <a:rPr lang="ko-KR" altLang="en-US" sz="2600" dirty="0"/>
              <a:t>안전한 인증수단</a:t>
            </a:r>
            <a:r>
              <a:rPr lang="en-US" altLang="ko-KR" sz="2600" dirty="0"/>
              <a:t>=</a:t>
            </a:r>
            <a:r>
              <a:rPr lang="en-US" altLang="ko-KR" sz="2600" dirty="0" err="1"/>
              <a:t>otp,ip</a:t>
            </a:r>
            <a:r>
              <a:rPr lang="ko-KR" altLang="en-US" sz="2600" dirty="0" err="1" smtClean="0"/>
              <a:t>주소인증등</a:t>
            </a:r>
            <a:endParaRPr lang="en-US" altLang="ko-KR" sz="2600" dirty="0" smtClean="0"/>
          </a:p>
          <a:p>
            <a:pPr marL="0" indent="0">
              <a:buNone/>
            </a:pPr>
            <a:endParaRPr lang="en-US" altLang="ko-KR" sz="2600" dirty="0" smtClean="0"/>
          </a:p>
          <a:p>
            <a:r>
              <a:rPr lang="en-US" altLang="ko-KR" sz="3100" dirty="0"/>
              <a:t>③</a:t>
            </a:r>
            <a:r>
              <a:rPr lang="en-US" altLang="ko-KR" sz="3100" dirty="0" smtClean="0"/>
              <a:t>.</a:t>
            </a:r>
            <a:r>
              <a:rPr lang="ko-KR" altLang="en-US" sz="3100" dirty="0" smtClean="0"/>
              <a:t>무선 네트워크 사용</a:t>
            </a:r>
            <a:endParaRPr lang="en-US" altLang="ko-KR" sz="3100" dirty="0" smtClean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내부용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외부용</a:t>
            </a:r>
            <a:r>
              <a:rPr lang="en-US" altLang="ko-KR" sz="2600" dirty="0" smtClean="0"/>
              <a:t>(guest</a:t>
            </a:r>
            <a:r>
              <a:rPr lang="ko-KR" altLang="en-US" sz="2600" dirty="0" smtClean="0"/>
              <a:t>용</a:t>
            </a:r>
            <a:r>
              <a:rPr lang="en-US" altLang="ko-KR" sz="2600" dirty="0" smtClean="0"/>
              <a:t>) </a:t>
            </a:r>
            <a:r>
              <a:rPr lang="ko-KR" altLang="en-US" sz="2600" dirty="0" smtClean="0"/>
              <a:t>구분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비밀번호 설정 </a:t>
            </a:r>
            <a:r>
              <a:rPr lang="en-US" altLang="ko-KR" sz="2600" dirty="0" err="1" smtClean="0"/>
              <a:t>ssid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숨김 등으로 내부 메의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외부노출 최소화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ko-KR" altLang="en-US" sz="2600" dirty="0" smtClean="0"/>
              <a:t>응용 프로그램 </a:t>
            </a:r>
            <a:r>
              <a:rPr lang="en-US" altLang="ko-KR" sz="2600" dirty="0" smtClean="0"/>
              <a:t>(- </a:t>
            </a:r>
            <a:r>
              <a:rPr lang="ko-KR" altLang="en-US" sz="2600" dirty="0" smtClean="0"/>
              <a:t>계정관리처럼 </a:t>
            </a:r>
            <a:r>
              <a:rPr lang="ko-KR" altLang="en-US" sz="2600" dirty="0" err="1" smtClean="0"/>
              <a:t>권한제한및</a:t>
            </a:r>
            <a:r>
              <a:rPr lang="ko-KR" altLang="en-US" sz="2600" dirty="0" smtClean="0"/>
              <a:t> 관리 </a:t>
            </a:r>
            <a:r>
              <a:rPr lang="en-US" altLang="ko-KR" sz="2600" dirty="0" smtClean="0"/>
              <a:t>, </a:t>
            </a:r>
          </a:p>
          <a:p>
            <a:pPr marL="0" indent="0">
              <a:buNone/>
            </a:pPr>
            <a:r>
              <a:rPr lang="ko-KR" altLang="en-US" sz="2600" dirty="0" smtClean="0"/>
              <a:t>멀티 </a:t>
            </a:r>
            <a:r>
              <a:rPr lang="ko-KR" altLang="en-US" sz="2600" dirty="0" err="1" smtClean="0"/>
              <a:t>로그인금지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세션종료시간 </a:t>
            </a:r>
            <a:r>
              <a:rPr lang="ko-KR" altLang="en-US" sz="2600" dirty="0" err="1" smtClean="0"/>
              <a:t>설정등의</a:t>
            </a:r>
            <a:r>
              <a:rPr lang="ko-KR" altLang="en-US" sz="2600" dirty="0" smtClean="0"/>
              <a:t> 보안 대책 마련 </a:t>
            </a:r>
            <a:r>
              <a:rPr lang="en-US" altLang="ko-KR" sz="2600" dirty="0" smtClean="0"/>
              <a:t>)</a:t>
            </a:r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데이터 베이스 관리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개인정보 </a:t>
            </a:r>
            <a:r>
              <a:rPr lang="ko-KR" altLang="en-US" sz="2600" dirty="0" err="1" smtClean="0"/>
              <a:t>망분리</a:t>
            </a:r>
            <a:endParaRPr lang="en-US" altLang="ko-KR" sz="2600" dirty="0"/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9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500" b="1" dirty="0" smtClean="0"/>
          </a:p>
          <a:p>
            <a:pPr algn="ctr"/>
            <a:r>
              <a:rPr lang="en-US" sz="3000" b="1" dirty="0" smtClean="0"/>
              <a:t>2. </a:t>
            </a:r>
            <a:r>
              <a:rPr lang="ko-KR" altLang="en-US" sz="3000" b="1" dirty="0" smtClean="0"/>
              <a:t>운영보안</a:t>
            </a:r>
            <a:endParaRPr lang="en-US" altLang="ko-KR" sz="3000" b="1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악성코드통제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취약점 점검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표시제한</a:t>
            </a:r>
            <a:r>
              <a:rPr lang="en-US" altLang="ko-KR" sz="2500" dirty="0" smtClean="0"/>
              <a:t>,</a:t>
            </a:r>
            <a:r>
              <a:rPr lang="ko-KR" altLang="en-US" sz="2500" dirty="0" err="1" smtClean="0"/>
              <a:t>마스킹</a:t>
            </a:r>
            <a:r>
              <a:rPr lang="en-US" altLang="ko-KR" sz="2500" dirty="0" smtClean="0"/>
              <a:t>, -</a:t>
            </a:r>
            <a:r>
              <a:rPr lang="ko-KR" altLang="en-US" sz="2500" dirty="0" err="1" smtClean="0"/>
              <a:t>비식별</a:t>
            </a:r>
            <a:r>
              <a:rPr lang="ko-KR" altLang="en-US" sz="2500" dirty="0" smtClean="0"/>
              <a:t> 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보안시스템운영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노트북</a:t>
            </a:r>
            <a:r>
              <a:rPr lang="en-US" altLang="ko-KR" sz="2500" dirty="0" smtClean="0"/>
              <a:t>,</a:t>
            </a:r>
            <a:r>
              <a:rPr lang="ko-KR" altLang="en-US" sz="2500" dirty="0" err="1" smtClean="0"/>
              <a:t>모바일기기</a:t>
            </a:r>
            <a:r>
              <a:rPr lang="ko-KR" altLang="en-US" sz="2500" dirty="0" smtClean="0"/>
              <a:t> 접근관리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기타 운영보안</a:t>
            </a:r>
            <a:r>
              <a:rPr lang="en-US" altLang="ko-KR" sz="2500" dirty="0" smtClean="0"/>
              <a:t>-</a:t>
            </a:r>
            <a:r>
              <a:rPr lang="ko-KR" altLang="en-US" sz="2500" dirty="0" smtClean="0"/>
              <a:t>백업</a:t>
            </a:r>
            <a:r>
              <a:rPr lang="en-US" altLang="ko-KR" sz="2500" dirty="0" smtClean="0"/>
              <a:t>,</a:t>
            </a:r>
            <a:r>
              <a:rPr lang="ko-KR" altLang="en-US" sz="2500" dirty="0" smtClean="0"/>
              <a:t>복구</a:t>
            </a:r>
            <a:endParaRPr lang="en-US" altLang="ko-KR" sz="2500" dirty="0" smtClean="0"/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82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3. </a:t>
            </a:r>
            <a:r>
              <a:rPr lang="ko-KR" altLang="en-US" b="1" dirty="0" smtClean="0"/>
              <a:t>암호화 및 개발보안등 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sz="2300" dirty="0" smtClean="0"/>
          </a:p>
          <a:p>
            <a:pPr marL="0" indent="0"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암호정책 </a:t>
            </a:r>
            <a:r>
              <a:rPr lang="ko-KR" altLang="en-US" sz="2300" dirty="0" err="1" smtClean="0"/>
              <a:t>수립및</a:t>
            </a:r>
            <a:r>
              <a:rPr lang="ko-KR" altLang="en-US" sz="2300" dirty="0" smtClean="0"/>
              <a:t> 이행</a:t>
            </a:r>
            <a:r>
              <a:rPr lang="en-US" altLang="ko-KR" sz="2300" dirty="0" smtClean="0"/>
              <a:t>.</a:t>
            </a:r>
          </a:p>
          <a:p>
            <a:pPr marL="0" indent="0"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알고리즘 </a:t>
            </a:r>
            <a:r>
              <a:rPr lang="en-US" altLang="ko-KR" sz="2300" dirty="0" smtClean="0"/>
              <a:t>– </a:t>
            </a:r>
            <a:r>
              <a:rPr lang="en-US" altLang="ko-KR" sz="2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2300" dirty="0" err="1" smtClean="0"/>
              <a:t>일방향암호화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–sha256 </a:t>
            </a:r>
            <a:r>
              <a:rPr lang="ko-KR" altLang="en-US" sz="2300" dirty="0" smtClean="0"/>
              <a:t>이상의 안전성 가진 방법 추천</a:t>
            </a:r>
            <a:endParaRPr lang="en-US" altLang="ko-KR" sz="2300" dirty="0" smtClean="0"/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              </a:t>
            </a:r>
            <a:r>
              <a:rPr lang="en-US" sz="2300" b="1" u="sng" dirty="0" smtClean="0">
                <a:solidFill>
                  <a:srgbClr val="FF0000"/>
                </a:solidFill>
              </a:rPr>
              <a:t>(</a:t>
            </a:r>
            <a:r>
              <a:rPr lang="ko-KR" altLang="en-US" sz="2300" b="1" u="sng" dirty="0" smtClean="0">
                <a:solidFill>
                  <a:srgbClr val="FF0000"/>
                </a:solidFill>
              </a:rPr>
              <a:t>비밀번호 </a:t>
            </a:r>
            <a:r>
              <a:rPr lang="en-US" altLang="ko-KR" sz="2300" b="1" u="sng" dirty="0" smtClean="0">
                <a:solidFill>
                  <a:srgbClr val="FF0000"/>
                </a:solidFill>
              </a:rPr>
              <a:t>!! </a:t>
            </a:r>
            <a:r>
              <a:rPr lang="ko-KR" altLang="en-US" sz="2300" b="1" u="sng" dirty="0" smtClean="0">
                <a:solidFill>
                  <a:srgbClr val="FF0000"/>
                </a:solidFill>
              </a:rPr>
              <a:t>무조건 </a:t>
            </a:r>
            <a:r>
              <a:rPr lang="ko-KR" altLang="en-US" sz="2300" b="1" u="sng" dirty="0" err="1" smtClean="0">
                <a:solidFill>
                  <a:srgbClr val="FF0000"/>
                </a:solidFill>
              </a:rPr>
              <a:t>일방향</a:t>
            </a:r>
            <a:r>
              <a:rPr lang="ko-KR" altLang="en-US" sz="2300" b="1" u="sng" dirty="0" smtClean="0">
                <a:solidFill>
                  <a:srgbClr val="FF0000"/>
                </a:solidFill>
              </a:rPr>
              <a:t> </a:t>
            </a:r>
            <a:r>
              <a:rPr lang="en-US" altLang="ko-KR" sz="2300" b="1" u="sng" dirty="0" smtClean="0">
                <a:solidFill>
                  <a:srgbClr val="FF0000"/>
                </a:solidFill>
              </a:rPr>
              <a:t>!!!) </a:t>
            </a:r>
            <a:r>
              <a:rPr lang="en-US" altLang="ko-KR" sz="2300" dirty="0" err="1" smtClean="0"/>
              <a:t>sha</a:t>
            </a:r>
            <a:r>
              <a:rPr lang="en-US" altLang="ko-KR" sz="2300" dirty="0" smtClean="0"/>
              <a:t> </a:t>
            </a:r>
            <a:r>
              <a:rPr lang="ko-KR" altLang="en-US" sz="2300" dirty="0" smtClean="0"/>
              <a:t>중에서도 </a:t>
            </a:r>
            <a:r>
              <a:rPr lang="en-US" altLang="ko-KR" sz="2300" dirty="0" smtClean="0"/>
              <a:t>80 </a:t>
            </a:r>
            <a:r>
              <a:rPr lang="ko-KR" altLang="en-US" sz="2300" dirty="0" smtClean="0"/>
              <a:t>비트 는  전혀      권장사항 아님</a:t>
            </a:r>
            <a:r>
              <a:rPr lang="en-US" altLang="ko-KR" sz="2300" dirty="0" smtClean="0"/>
              <a:t>!!! </a:t>
            </a:r>
            <a:r>
              <a:rPr lang="ko-KR" altLang="en-US" sz="2300" dirty="0" smtClean="0"/>
              <a:t>유효기간도 만료됨 </a:t>
            </a:r>
            <a:r>
              <a:rPr lang="en-US" altLang="ko-KR" sz="2300" dirty="0" smtClean="0"/>
              <a:t>!! 128 </a:t>
            </a:r>
            <a:r>
              <a:rPr lang="ko-KR" altLang="en-US" sz="2300" dirty="0" smtClean="0"/>
              <a:t>비트 이상 사용 </a:t>
            </a:r>
            <a:r>
              <a:rPr lang="ko-KR" altLang="en-US" sz="2300" dirty="0" err="1" smtClean="0"/>
              <a:t>할것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!!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        - </a:t>
            </a:r>
            <a:r>
              <a:rPr lang="en-US" sz="2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2300" dirty="0" smtClean="0"/>
              <a:t>양방향암호화</a:t>
            </a:r>
            <a:r>
              <a:rPr lang="en-US" altLang="ko-KR" sz="2300" dirty="0" smtClean="0"/>
              <a:t>-aes128 </a:t>
            </a:r>
            <a:r>
              <a:rPr lang="ko-KR" altLang="en-US" sz="2300" dirty="0" smtClean="0"/>
              <a:t>알고리즘</a:t>
            </a:r>
            <a:r>
              <a:rPr lang="en-US" altLang="ko-KR" sz="2300" dirty="0" smtClean="0"/>
              <a:t> </a:t>
            </a:r>
            <a:r>
              <a:rPr lang="ko-KR" altLang="en-US" sz="2300" dirty="0" smtClean="0"/>
              <a:t>등 권고 </a:t>
            </a:r>
            <a:endParaRPr lang="en-US" altLang="ko-KR" sz="2300" dirty="0" smtClean="0"/>
          </a:p>
          <a:p>
            <a:pPr marL="0" indent="0">
              <a:buNone/>
            </a:pPr>
            <a:endParaRPr lang="en-US" sz="2300" dirty="0" smtClean="0"/>
          </a:p>
          <a:p>
            <a:pPr marL="0" indent="0">
              <a:buNone/>
            </a:pPr>
            <a:r>
              <a:rPr lang="en-US" sz="2300" dirty="0" smtClean="0"/>
              <a:t>-</a:t>
            </a:r>
            <a:r>
              <a:rPr lang="ko-KR" altLang="en-US" sz="2300" dirty="0" err="1" smtClean="0"/>
              <a:t>암호키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= </a:t>
            </a:r>
            <a:r>
              <a:rPr lang="ko-KR" altLang="en-US" sz="2300" dirty="0" err="1" smtClean="0"/>
              <a:t>안전한곳</a:t>
            </a:r>
            <a:r>
              <a:rPr lang="ko-KR" altLang="en-US" sz="2300" dirty="0" smtClean="0"/>
              <a:t> 보관</a:t>
            </a:r>
            <a:endParaRPr lang="en-US" altLang="ko-KR" sz="2300" dirty="0" smtClean="0"/>
          </a:p>
          <a:p>
            <a:pPr marL="0" indent="0">
              <a:buNone/>
            </a:pPr>
            <a:r>
              <a:rPr lang="en-US" sz="2300" dirty="0" smtClean="0"/>
              <a:t>-</a:t>
            </a:r>
            <a:r>
              <a:rPr lang="ko-KR" altLang="en-US" sz="2300" dirty="0" smtClean="0"/>
              <a:t>개인정보 개발</a:t>
            </a:r>
            <a:r>
              <a:rPr lang="en-US" altLang="ko-KR" sz="2300" dirty="0" smtClean="0"/>
              <a:t>,</a:t>
            </a:r>
            <a:r>
              <a:rPr lang="ko-KR" altLang="en-US" sz="2300" dirty="0" smtClean="0"/>
              <a:t>유지보수</a:t>
            </a:r>
            <a:r>
              <a:rPr lang="en-US" sz="2300" dirty="0" smtClean="0"/>
              <a:t>           </a:t>
            </a:r>
            <a:endParaRPr lang="en-US" sz="23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386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PIMS </a:t>
            </a:r>
            <a:r>
              <a:rPr lang="ko-KR" altLang="en-US" dirty="0" smtClean="0"/>
              <a:t>심사항목 총 </a:t>
            </a:r>
            <a:r>
              <a:rPr lang="en-US" altLang="ko-KR" dirty="0" smtClean="0"/>
              <a:t>86</a:t>
            </a:r>
            <a:r>
              <a:rPr lang="ko-KR" altLang="en-US" dirty="0" smtClean="0"/>
              <a:t>개 이다</a:t>
            </a:r>
            <a:endParaRPr lang="en-US" altLang="ko-KR" dirty="0" smtClean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ko-KR" altLang="en-US" dirty="0" smtClean="0"/>
              <a:t>관리과정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생명주기 및 권리보장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개인정보 보호대책</a:t>
            </a:r>
            <a:r>
              <a:rPr lang="en-US" altLang="ko-KR" dirty="0"/>
              <a:t> </a:t>
            </a:r>
            <a:r>
              <a:rPr lang="en-US" altLang="ko-KR" dirty="0" smtClean="0"/>
              <a:t>50 </a:t>
            </a:r>
            <a:r>
              <a:rPr lang="ko-KR" altLang="en-US" dirty="0" smtClean="0"/>
              <a:t>개  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ko-KR" altLang="en-US" dirty="0" smtClean="0"/>
              <a:t>이것만 기억하자</a:t>
            </a:r>
            <a:r>
              <a:rPr lang="en-US" altLang="ko-KR" dirty="0" smtClean="0"/>
              <a:t>. </a:t>
            </a:r>
          </a:p>
          <a:p>
            <a:pPr>
              <a:buFontTx/>
              <a:buChar char="-"/>
            </a:pPr>
            <a:r>
              <a:rPr lang="ko-KR" altLang="en-US" dirty="0" err="1" smtClean="0"/>
              <a:t>다음장은</a:t>
            </a:r>
            <a:r>
              <a:rPr lang="ko-KR" altLang="en-US" dirty="0" smtClean="0"/>
              <a:t> 관련 업무를 </a:t>
            </a:r>
            <a:r>
              <a:rPr lang="ko-KR" altLang="en-US" dirty="0" err="1" smtClean="0"/>
              <a:t>하지않는</a:t>
            </a:r>
            <a:r>
              <a:rPr lang="ko-KR" altLang="en-US" dirty="0" smtClean="0"/>
              <a:t> 이상 지나치게 불필요한 내용입니다</a:t>
            </a:r>
            <a:r>
              <a:rPr lang="en-US" altLang="ko-KR" dirty="0" smtClean="0"/>
              <a:t>. </a:t>
            </a:r>
          </a:p>
          <a:p>
            <a:pPr>
              <a:buFontTx/>
              <a:buChar char="-"/>
            </a:pPr>
            <a:r>
              <a:rPr lang="ko-KR" altLang="en-US" dirty="0" smtClean="0"/>
              <a:t>여기서 종료 하셔도 됩니다</a:t>
            </a:r>
            <a:r>
              <a:rPr lang="en-US" altLang="ko-KR" dirty="0" smtClean="0"/>
              <a:t>. ^^</a:t>
            </a:r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다음은 각 심사항목 세부사항 </a:t>
            </a:r>
            <a:r>
              <a:rPr lang="ko-KR" altLang="en-US" dirty="0" err="1" smtClean="0"/>
              <a:t>점검표이다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5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807900"/>
            <a:ext cx="12192000" cy="59242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2018 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경에 </a:t>
            </a:r>
            <a:r>
              <a:rPr lang="en-US" altLang="ko-KR" dirty="0" smtClean="0"/>
              <a:t>ISMS</a:t>
            </a:r>
            <a:r>
              <a:rPr lang="ko-KR" altLang="en-US" dirty="0" smtClean="0"/>
              <a:t>인증과 </a:t>
            </a:r>
            <a:r>
              <a:rPr lang="en-US" altLang="ko-KR" dirty="0" smtClean="0"/>
              <a:t>PIMS</a:t>
            </a:r>
            <a:r>
              <a:rPr lang="ko-KR" altLang="en-US" dirty="0" smtClean="0"/>
              <a:t>인증이 </a:t>
            </a:r>
            <a:r>
              <a:rPr lang="ko-KR" altLang="en-US" dirty="0" smtClean="0"/>
              <a:t>합쳐져서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ISMS- P </a:t>
            </a:r>
            <a:r>
              <a:rPr lang="ko-KR" altLang="en-US" dirty="0" smtClean="0"/>
              <a:t>인증이 </a:t>
            </a:r>
            <a:r>
              <a:rPr lang="ko-KR" altLang="en-US" dirty="0" err="1" smtClean="0"/>
              <a:t>통합되서</a:t>
            </a:r>
            <a:r>
              <a:rPr lang="ko-KR" altLang="en-US" dirty="0" smtClean="0"/>
              <a:t> 발표 된다고는 하지만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현재는 통합전이기에 </a:t>
            </a:r>
            <a:r>
              <a:rPr lang="ko-KR" altLang="en-US" dirty="0" err="1" smtClean="0"/>
              <a:t>이제도를</a:t>
            </a:r>
            <a:r>
              <a:rPr lang="ko-KR" altLang="en-US" dirty="0" smtClean="0"/>
              <a:t> 따르고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차후에 통합이 되어도 </a:t>
            </a:r>
            <a:r>
              <a:rPr lang="ko-KR" altLang="en-US" dirty="0" err="1" smtClean="0"/>
              <a:t>기본적인틀은</a:t>
            </a:r>
            <a:r>
              <a:rPr lang="ko-KR" altLang="en-US" dirty="0" smtClean="0"/>
              <a:t> 크게 바뀌지 않을 것이기에  학습에 문제는 </a:t>
            </a:r>
            <a:r>
              <a:rPr lang="ko-KR" altLang="en-US" dirty="0" err="1" smtClean="0"/>
              <a:t>없을것입니다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보안기사나 </a:t>
            </a:r>
            <a:r>
              <a:rPr lang="en-US" altLang="ko-KR" dirty="0" err="1" smtClean="0"/>
              <a:t>cppg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많은 문제에도 출제가 </a:t>
            </a:r>
            <a:r>
              <a:rPr lang="ko-KR" altLang="en-US" dirty="0" err="1" smtClean="0"/>
              <a:t>되고있어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정확히 짚어 학습 하고자 준비를 하였습니다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>부족하지만</a:t>
            </a:r>
            <a:r>
              <a:rPr lang="en-US" altLang="ko-KR" dirty="0"/>
              <a:t>, </a:t>
            </a:r>
            <a:r>
              <a:rPr lang="ko-KR" altLang="en-US" dirty="0"/>
              <a:t>열심히 학습 하셔서 좋은 결과가 있길 바라며</a:t>
            </a:r>
            <a:r>
              <a:rPr lang="en-US" altLang="ko-KR" dirty="0"/>
              <a:t>, </a:t>
            </a:r>
            <a:r>
              <a:rPr lang="ko-KR" altLang="en-US" dirty="0"/>
              <a:t>잘못된 </a:t>
            </a:r>
            <a:r>
              <a:rPr lang="ko-KR" altLang="en-US" dirty="0" err="1"/>
              <a:t>부분에대해</a:t>
            </a:r>
            <a:r>
              <a:rPr lang="ko-KR" altLang="en-US" dirty="0"/>
              <a:t> 피드백 주시면 즉시 수정 하도록 하겠습니다</a:t>
            </a:r>
            <a:endParaRPr lang="en-US" altLang="ko-KR" dirty="0" smtClean="0"/>
          </a:p>
          <a:p>
            <a:pPr algn="r"/>
            <a:r>
              <a:rPr lang="ko-KR" altLang="en-US" sz="2000" dirty="0" smtClean="0"/>
              <a:t>한국인터넷 진흥원 </a:t>
            </a:r>
            <a:r>
              <a:rPr lang="en-US" altLang="ko-KR" sz="2000" dirty="0" smtClean="0"/>
              <a:t>KISA </a:t>
            </a:r>
            <a:r>
              <a:rPr lang="ko-KR" altLang="en-US" sz="2000" dirty="0" smtClean="0"/>
              <a:t>의 자료를 참고하여 작성 하였습니다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80339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6" y="1055247"/>
            <a:ext cx="11703708" cy="5466323"/>
          </a:xfrm>
        </p:spPr>
      </p:pic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 정보 관리 과정 </a:t>
            </a:r>
            <a:r>
              <a:rPr lang="en-US" altLang="ko-KR" dirty="0" smtClean="0"/>
              <a:t>-16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세부 항목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54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" y="72425"/>
            <a:ext cx="11906953" cy="296778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68" y="3114261"/>
            <a:ext cx="10664749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8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2" y="127150"/>
            <a:ext cx="11864965" cy="6601454"/>
          </a:xfrm>
        </p:spPr>
      </p:pic>
    </p:spTree>
    <p:extLst>
      <p:ext uri="{BB962C8B-B14F-4D97-AF65-F5344CB8AC3E}">
        <p14:creationId xmlns:p14="http://schemas.microsoft.com/office/powerpoint/2010/main" val="1879008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" y="123584"/>
            <a:ext cx="12044135" cy="6561888"/>
          </a:xfrm>
        </p:spPr>
      </p:pic>
    </p:spTree>
    <p:extLst>
      <p:ext uri="{BB962C8B-B14F-4D97-AF65-F5344CB8AC3E}">
        <p14:creationId xmlns:p14="http://schemas.microsoft.com/office/powerpoint/2010/main" val="1681734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" y="94861"/>
            <a:ext cx="11859224" cy="6676875"/>
          </a:xfrm>
        </p:spPr>
      </p:pic>
    </p:spTree>
    <p:extLst>
      <p:ext uri="{BB962C8B-B14F-4D97-AF65-F5344CB8AC3E}">
        <p14:creationId xmlns:p14="http://schemas.microsoft.com/office/powerpoint/2010/main" val="855093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9" y="114958"/>
            <a:ext cx="11891394" cy="6613645"/>
          </a:xfrm>
        </p:spPr>
      </p:pic>
    </p:spTree>
    <p:extLst>
      <p:ext uri="{BB962C8B-B14F-4D97-AF65-F5344CB8AC3E}">
        <p14:creationId xmlns:p14="http://schemas.microsoft.com/office/powerpoint/2010/main" val="323974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" y="936602"/>
            <a:ext cx="11969838" cy="578337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생명주기및</a:t>
            </a:r>
            <a:r>
              <a:rPr lang="ko-KR" altLang="en-US" dirty="0" smtClean="0"/>
              <a:t> 권리보장</a:t>
            </a:r>
            <a:r>
              <a:rPr lang="en-US" altLang="ko-KR" dirty="0" smtClean="0"/>
              <a:t>-20</a:t>
            </a:r>
            <a:r>
              <a:rPr lang="ko-KR" altLang="en-US" dirty="0" smtClean="0"/>
              <a:t>개 세부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78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" y="155574"/>
            <a:ext cx="11977524" cy="6564403"/>
          </a:xfrm>
        </p:spPr>
      </p:pic>
    </p:spTree>
    <p:extLst>
      <p:ext uri="{BB962C8B-B14F-4D97-AF65-F5344CB8AC3E}">
        <p14:creationId xmlns:p14="http://schemas.microsoft.com/office/powerpoint/2010/main" val="1256993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9" y="113971"/>
            <a:ext cx="11847962" cy="6588754"/>
          </a:xfrm>
        </p:spPr>
      </p:pic>
    </p:spTree>
    <p:extLst>
      <p:ext uri="{BB962C8B-B14F-4D97-AF65-F5344CB8AC3E}">
        <p14:creationId xmlns:p14="http://schemas.microsoft.com/office/powerpoint/2010/main" val="2917026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9" y="107142"/>
            <a:ext cx="11892383" cy="6492066"/>
          </a:xfrm>
        </p:spPr>
      </p:pic>
    </p:spTree>
    <p:extLst>
      <p:ext uri="{BB962C8B-B14F-4D97-AF65-F5344CB8AC3E}">
        <p14:creationId xmlns:p14="http://schemas.microsoft.com/office/powerpoint/2010/main" val="190594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791" y="1298713"/>
            <a:ext cx="11330609" cy="5028935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b="1" dirty="0"/>
              <a:t/>
            </a:r>
            <a:br>
              <a:rPr lang="ko-KR" altLang="en-US" b="1" dirty="0"/>
            </a:br>
            <a:r>
              <a:rPr lang="ko-KR" altLang="en-US" sz="4000" b="1" dirty="0"/>
              <a:t>인증제도</a:t>
            </a:r>
          </a:p>
          <a:p>
            <a:r>
              <a:rPr lang="ko-KR" altLang="en-US" sz="4000" dirty="0"/>
              <a:t>기관 및 기업이 개인정보보호 관리체계를 갖추고 체계적 </a:t>
            </a:r>
            <a:r>
              <a:rPr lang="en-US" altLang="ko-KR" sz="4000" dirty="0"/>
              <a:t>· </a:t>
            </a:r>
            <a:r>
              <a:rPr lang="ko-KR" altLang="en-US" sz="4000" dirty="0"/>
              <a:t>지속적으로 보호 업무를 수행하는지에 대해 객관적으로 심사하여 기준 만족 시 인증 부여</a:t>
            </a:r>
          </a:p>
          <a:p>
            <a:r>
              <a:rPr lang="ko-KR" altLang="en-US" sz="4000" dirty="0"/>
              <a:t>기대효과</a:t>
            </a:r>
          </a:p>
          <a:p>
            <a:pPr fontAlgn="ctr"/>
            <a:r>
              <a:rPr lang="ko-KR" altLang="en-US" sz="4000" dirty="0"/>
              <a:t>개인정보보호 관리체계 구축을 통해 기업이 보유하고 있는 개인정보를 안전하게 관리하고 인증 기업의 대외 신뢰도 향상에 기여</a:t>
            </a:r>
          </a:p>
          <a:p>
            <a:r>
              <a:rPr lang="en-US" altLang="ko-KR" sz="4000" b="1" dirty="0" smtClean="0"/>
              <a:t>PIMS </a:t>
            </a:r>
            <a:r>
              <a:rPr lang="ko-KR" altLang="en-US" sz="4000" b="1" dirty="0" err="1"/>
              <a:t>법적근거</a:t>
            </a:r>
            <a:endParaRPr lang="ko-KR" altLang="en-US" sz="4000" b="1" dirty="0"/>
          </a:p>
          <a:p>
            <a:pPr fontAlgn="ctr"/>
            <a:r>
              <a:rPr lang="ko-KR" altLang="en-US" sz="4000" dirty="0"/>
              <a:t>정보통신망 이용촉진 및 정보보호 등에 관한 법률 제</a:t>
            </a:r>
            <a:r>
              <a:rPr lang="en-US" altLang="ko-KR" sz="4000" dirty="0"/>
              <a:t>47</a:t>
            </a:r>
            <a:r>
              <a:rPr lang="ko-KR" altLang="en-US" sz="4000" dirty="0"/>
              <a:t>조의 </a:t>
            </a:r>
            <a:r>
              <a:rPr lang="en-US" altLang="ko-KR" sz="4000" dirty="0"/>
              <a:t>3</a:t>
            </a:r>
          </a:p>
          <a:p>
            <a:pPr fontAlgn="ctr"/>
            <a:r>
              <a:rPr lang="ko-KR" altLang="en-US" sz="4000" dirty="0"/>
              <a:t>정보통신망 이용촉진 및 정보보호 등에 관한 법률 시행령 제</a:t>
            </a:r>
            <a:r>
              <a:rPr lang="en-US" altLang="ko-KR" sz="4000" dirty="0"/>
              <a:t>54</a:t>
            </a:r>
            <a:r>
              <a:rPr lang="ko-KR" altLang="en-US" sz="4000" dirty="0"/>
              <a:t>조의 </a:t>
            </a:r>
            <a:r>
              <a:rPr lang="en-US" altLang="ko-KR" sz="4000" dirty="0"/>
              <a:t>2</a:t>
            </a:r>
          </a:p>
          <a:p>
            <a:pPr fontAlgn="ctr"/>
            <a:r>
              <a:rPr lang="ko-KR" altLang="en-US" sz="4000" dirty="0"/>
              <a:t>개인정보 보호법 제</a:t>
            </a:r>
            <a:r>
              <a:rPr lang="en-US" altLang="ko-KR" sz="4000" dirty="0"/>
              <a:t>32</a:t>
            </a:r>
            <a:r>
              <a:rPr lang="ko-KR" altLang="en-US" sz="4000" dirty="0"/>
              <a:t>조의 </a:t>
            </a:r>
            <a:r>
              <a:rPr lang="en-US" altLang="ko-KR" sz="4000" dirty="0"/>
              <a:t>2</a:t>
            </a:r>
          </a:p>
          <a:p>
            <a:pPr fontAlgn="ctr"/>
            <a:r>
              <a:rPr lang="ko-KR" altLang="en-US" sz="4000" dirty="0"/>
              <a:t>개인정보 보호법 시행령 제 </a:t>
            </a:r>
            <a:r>
              <a:rPr lang="en-US" altLang="ko-KR" sz="4000" dirty="0"/>
              <a:t>34</a:t>
            </a:r>
            <a:r>
              <a:rPr lang="ko-KR" altLang="en-US" sz="4000" dirty="0"/>
              <a:t>조의 </a:t>
            </a:r>
            <a:r>
              <a:rPr lang="en-US" altLang="ko-KR" sz="4000" dirty="0"/>
              <a:t>2~</a:t>
            </a:r>
            <a:r>
              <a:rPr lang="ko-KR" altLang="en-US" sz="4000" dirty="0"/>
              <a:t>제 </a:t>
            </a:r>
            <a:r>
              <a:rPr lang="en-US" altLang="ko-KR" sz="4000" dirty="0"/>
              <a:t>34</a:t>
            </a:r>
            <a:r>
              <a:rPr lang="ko-KR" altLang="en-US" sz="4000" dirty="0"/>
              <a:t>조의 </a:t>
            </a:r>
            <a:r>
              <a:rPr lang="en-US" altLang="ko-KR" sz="4000" dirty="0"/>
              <a:t>8</a:t>
            </a:r>
          </a:p>
          <a:p>
            <a:pPr fontAlgn="ctr"/>
            <a:r>
              <a:rPr lang="ko-KR" altLang="en-US" sz="4000" dirty="0"/>
              <a:t>개인정보보호 관리체계 인증 등에 관한 고시</a:t>
            </a:r>
          </a:p>
          <a:p>
            <a:endParaRPr lang="en-US" sz="4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PIMS </a:t>
            </a:r>
            <a:r>
              <a:rPr lang="ko-KR" altLang="en-US" dirty="0" smtClean="0"/>
              <a:t>란 무엇인가요 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12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1" y="65117"/>
            <a:ext cx="11831950" cy="6620355"/>
          </a:xfrm>
        </p:spPr>
      </p:pic>
    </p:spTree>
    <p:extLst>
      <p:ext uri="{BB962C8B-B14F-4D97-AF65-F5344CB8AC3E}">
        <p14:creationId xmlns:p14="http://schemas.microsoft.com/office/powerpoint/2010/main" val="1235247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2" y="92494"/>
            <a:ext cx="11801475" cy="6567098"/>
          </a:xfrm>
        </p:spPr>
      </p:pic>
    </p:spTree>
    <p:extLst>
      <p:ext uri="{BB962C8B-B14F-4D97-AF65-F5344CB8AC3E}">
        <p14:creationId xmlns:p14="http://schemas.microsoft.com/office/powerpoint/2010/main" val="4203669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7" y="73803"/>
            <a:ext cx="11780837" cy="6628921"/>
          </a:xfrm>
        </p:spPr>
      </p:pic>
    </p:spTree>
    <p:extLst>
      <p:ext uri="{BB962C8B-B14F-4D97-AF65-F5344CB8AC3E}">
        <p14:creationId xmlns:p14="http://schemas.microsoft.com/office/powerpoint/2010/main" val="2601418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" y="152609"/>
            <a:ext cx="11973463" cy="6515609"/>
          </a:xfrm>
        </p:spPr>
      </p:pic>
    </p:spTree>
    <p:extLst>
      <p:ext uri="{BB962C8B-B14F-4D97-AF65-F5344CB8AC3E}">
        <p14:creationId xmlns:p14="http://schemas.microsoft.com/office/powerpoint/2010/main" val="551393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7" y="121639"/>
            <a:ext cx="11893041" cy="6503448"/>
          </a:xfrm>
        </p:spPr>
      </p:pic>
    </p:spTree>
    <p:extLst>
      <p:ext uri="{BB962C8B-B14F-4D97-AF65-F5344CB8AC3E}">
        <p14:creationId xmlns:p14="http://schemas.microsoft.com/office/powerpoint/2010/main" val="2334431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" y="145571"/>
            <a:ext cx="11990717" cy="6565780"/>
          </a:xfrm>
        </p:spPr>
      </p:pic>
    </p:spTree>
    <p:extLst>
      <p:ext uri="{BB962C8B-B14F-4D97-AF65-F5344CB8AC3E}">
        <p14:creationId xmlns:p14="http://schemas.microsoft.com/office/powerpoint/2010/main" val="894975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5" y="1019866"/>
            <a:ext cx="11989225" cy="574766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개인정보보호조치</a:t>
            </a:r>
            <a:r>
              <a:rPr lang="en-US" altLang="ko-KR" dirty="0" smtClean="0"/>
              <a:t>-50</a:t>
            </a:r>
            <a:r>
              <a:rPr lang="ko-KR" altLang="en-US" dirty="0" smtClean="0"/>
              <a:t>개 세부항목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16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4" y="154168"/>
            <a:ext cx="11895826" cy="6572674"/>
          </a:xfrm>
        </p:spPr>
      </p:pic>
    </p:spTree>
    <p:extLst>
      <p:ext uri="{BB962C8B-B14F-4D97-AF65-F5344CB8AC3E}">
        <p14:creationId xmlns:p14="http://schemas.microsoft.com/office/powerpoint/2010/main" val="2285408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1" y="119662"/>
            <a:ext cx="12301269" cy="6628322"/>
          </a:xfrm>
        </p:spPr>
      </p:pic>
    </p:spTree>
    <p:extLst>
      <p:ext uri="{BB962C8B-B14F-4D97-AF65-F5344CB8AC3E}">
        <p14:creationId xmlns:p14="http://schemas.microsoft.com/office/powerpoint/2010/main" val="2959816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" y="93783"/>
            <a:ext cx="11930332" cy="6681328"/>
          </a:xfrm>
        </p:spPr>
      </p:pic>
    </p:spTree>
    <p:extLst>
      <p:ext uri="{BB962C8B-B14F-4D97-AF65-F5344CB8AC3E}">
        <p14:creationId xmlns:p14="http://schemas.microsoft.com/office/powerpoint/2010/main" val="210082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1547" y="1563756"/>
            <a:ext cx="11661914" cy="502257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1" dirty="0"/>
              <a:t>인증대상</a:t>
            </a:r>
          </a:p>
          <a:p>
            <a:pPr fontAlgn="ctr"/>
            <a:r>
              <a:rPr lang="ko-KR" altLang="en-US" dirty="0"/>
              <a:t>개인정보보호 활동을 체계적이고 지속적으로 수행하기 위하여 필요한 관리적</a:t>
            </a:r>
            <a:r>
              <a:rPr lang="en-US" altLang="ko-KR" dirty="0"/>
              <a:t>·</a:t>
            </a:r>
            <a:r>
              <a:rPr lang="ko-KR" altLang="en-US" dirty="0"/>
              <a:t>기술적</a:t>
            </a:r>
            <a:r>
              <a:rPr lang="en-US" altLang="ko-KR" dirty="0"/>
              <a:t>·</a:t>
            </a:r>
            <a:r>
              <a:rPr lang="ko-KR" altLang="en-US" dirty="0"/>
              <a:t>물리적 보호조치를 포함한 종합적 관리체계를 수립</a:t>
            </a:r>
            <a:r>
              <a:rPr lang="en-US" altLang="ko-KR" dirty="0"/>
              <a:t>·</a:t>
            </a:r>
            <a:r>
              <a:rPr lang="ko-KR" altLang="en-US" dirty="0"/>
              <a:t>운영하고 있는 개인정보 수집</a:t>
            </a:r>
            <a:r>
              <a:rPr lang="en-US" altLang="ko-KR" dirty="0"/>
              <a:t>·</a:t>
            </a:r>
            <a:r>
              <a:rPr lang="ko-KR" altLang="en-US" dirty="0"/>
              <a:t>취급 사업자</a:t>
            </a:r>
          </a:p>
          <a:p>
            <a:r>
              <a:rPr lang="ko-KR" altLang="en-US" b="1" dirty="0"/>
              <a:t>인증심사 기준</a:t>
            </a:r>
          </a:p>
          <a:p>
            <a:r>
              <a:rPr lang="ko-KR" altLang="en-US" dirty="0"/>
              <a:t>인증기준은 국내</a:t>
            </a:r>
            <a:r>
              <a:rPr lang="en-US" altLang="ko-KR" dirty="0"/>
              <a:t>·</a:t>
            </a:r>
            <a:r>
              <a:rPr lang="ko-KR" altLang="en-US" dirty="0"/>
              <a:t>외의 표준과 ‘개인정보 보호법’</a:t>
            </a:r>
            <a:r>
              <a:rPr lang="en-US" altLang="ko-KR" dirty="0"/>
              <a:t>, ‘</a:t>
            </a:r>
            <a:r>
              <a:rPr lang="ko-KR" altLang="en-US" dirty="0"/>
              <a:t>정보통신망 이용촉진 및 정보보호 등에 관한 법률’</a:t>
            </a:r>
            <a:r>
              <a:rPr lang="en-US" altLang="ko-KR" dirty="0"/>
              <a:t>, </a:t>
            </a:r>
            <a:r>
              <a:rPr lang="ko-KR" altLang="en-US" dirty="0"/>
              <a:t>국내환경을 고려하여 개발</a:t>
            </a:r>
          </a:p>
          <a:p>
            <a:r>
              <a:rPr lang="ko-KR" altLang="en-US" dirty="0"/>
              <a:t>개인정보 유관 </a:t>
            </a:r>
            <a:r>
              <a:rPr lang="ko-KR" altLang="en-US" dirty="0" err="1"/>
              <a:t>컴플라이언스</a:t>
            </a:r>
            <a:r>
              <a:rPr lang="ko-KR" altLang="en-US" dirty="0"/>
              <a:t> 대응을 위한 최소 구현 사항</a:t>
            </a:r>
            <a:r>
              <a:rPr lang="en-US" altLang="ko-KR" dirty="0"/>
              <a:t>, </a:t>
            </a:r>
            <a:r>
              <a:rPr lang="ko-KR" altLang="en-US" dirty="0"/>
              <a:t>법적 </a:t>
            </a:r>
            <a:r>
              <a:rPr lang="ko-KR" altLang="en-US" dirty="0" err="1"/>
              <a:t>준거성</a:t>
            </a:r>
            <a:r>
              <a:rPr lang="en-US" altLang="ko-KR" dirty="0"/>
              <a:t>, </a:t>
            </a:r>
            <a:r>
              <a:rPr lang="ko-KR" altLang="en-US" dirty="0"/>
              <a:t>체계적 운영 측면을 보완 </a:t>
            </a:r>
            <a:br>
              <a:rPr lang="ko-KR" altLang="en-US" dirty="0"/>
            </a:br>
            <a:r>
              <a:rPr lang="ko-KR" altLang="en-US" dirty="0"/>
              <a:t>개인정보보호 관련 조직 및 담당자가 해야 할 실제 활용 부분을 강조</a:t>
            </a:r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PIMS </a:t>
            </a:r>
            <a:r>
              <a:rPr lang="ko-KR" altLang="en-US" dirty="0" smtClean="0"/>
              <a:t>란 무엇인가요 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16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1" y="170609"/>
            <a:ext cx="11971049" cy="6463103"/>
          </a:xfrm>
        </p:spPr>
      </p:pic>
    </p:spTree>
    <p:extLst>
      <p:ext uri="{BB962C8B-B14F-4D97-AF65-F5344CB8AC3E}">
        <p14:creationId xmlns:p14="http://schemas.microsoft.com/office/powerpoint/2010/main" val="147892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3" y="178609"/>
            <a:ext cx="11818189" cy="6374140"/>
          </a:xfrm>
        </p:spPr>
      </p:pic>
    </p:spTree>
    <p:extLst>
      <p:ext uri="{BB962C8B-B14F-4D97-AF65-F5344CB8AC3E}">
        <p14:creationId xmlns:p14="http://schemas.microsoft.com/office/powerpoint/2010/main" val="1630246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" y="119662"/>
            <a:ext cx="11938959" cy="6660614"/>
          </a:xfrm>
        </p:spPr>
      </p:pic>
    </p:spTree>
    <p:extLst>
      <p:ext uri="{BB962C8B-B14F-4D97-AF65-F5344CB8AC3E}">
        <p14:creationId xmlns:p14="http://schemas.microsoft.com/office/powerpoint/2010/main" val="3995173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" y="195861"/>
            <a:ext cx="12011936" cy="6515489"/>
          </a:xfrm>
        </p:spPr>
      </p:pic>
    </p:spTree>
    <p:extLst>
      <p:ext uri="{BB962C8B-B14F-4D97-AF65-F5344CB8AC3E}">
        <p14:creationId xmlns:p14="http://schemas.microsoft.com/office/powerpoint/2010/main" val="3405332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210957"/>
            <a:ext cx="12022997" cy="6422756"/>
          </a:xfrm>
        </p:spPr>
      </p:pic>
    </p:spTree>
    <p:extLst>
      <p:ext uri="{BB962C8B-B14F-4D97-AF65-F5344CB8AC3E}">
        <p14:creationId xmlns:p14="http://schemas.microsoft.com/office/powerpoint/2010/main" val="2066978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" y="189751"/>
            <a:ext cx="11969203" cy="6426709"/>
          </a:xfrm>
        </p:spPr>
      </p:pic>
    </p:spTree>
    <p:extLst>
      <p:ext uri="{BB962C8B-B14F-4D97-AF65-F5344CB8AC3E}">
        <p14:creationId xmlns:p14="http://schemas.microsoft.com/office/powerpoint/2010/main" val="318082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5" y="180046"/>
            <a:ext cx="11904453" cy="6506669"/>
          </a:xfrm>
        </p:spPr>
      </p:pic>
    </p:spTree>
    <p:extLst>
      <p:ext uri="{BB962C8B-B14F-4D97-AF65-F5344CB8AC3E}">
        <p14:creationId xmlns:p14="http://schemas.microsoft.com/office/powerpoint/2010/main" val="3416917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3" y="158779"/>
            <a:ext cx="11868146" cy="6509439"/>
          </a:xfrm>
        </p:spPr>
      </p:pic>
    </p:spTree>
    <p:extLst>
      <p:ext uri="{BB962C8B-B14F-4D97-AF65-F5344CB8AC3E}">
        <p14:creationId xmlns:p14="http://schemas.microsoft.com/office/powerpoint/2010/main" val="2001168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" y="102410"/>
            <a:ext cx="11895826" cy="6660699"/>
          </a:xfrm>
        </p:spPr>
      </p:pic>
    </p:spTree>
    <p:extLst>
      <p:ext uri="{BB962C8B-B14F-4D97-AF65-F5344CB8AC3E}">
        <p14:creationId xmlns:p14="http://schemas.microsoft.com/office/powerpoint/2010/main" val="3381458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7" y="108908"/>
            <a:ext cx="11973464" cy="6576563"/>
          </a:xfrm>
        </p:spPr>
      </p:pic>
    </p:spTree>
    <p:extLst>
      <p:ext uri="{BB962C8B-B14F-4D97-AF65-F5344CB8AC3E}">
        <p14:creationId xmlns:p14="http://schemas.microsoft.com/office/powerpoint/2010/main" val="12224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개인정보 등급 </a:t>
            </a:r>
            <a:r>
              <a:rPr lang="ko-KR" altLang="en-US" dirty="0" err="1" smtClean="0"/>
              <a:t>분류시</a:t>
            </a:r>
            <a:r>
              <a:rPr lang="ko-KR" altLang="en-US" dirty="0" smtClean="0"/>
              <a:t> 고려할 요소</a:t>
            </a:r>
            <a:endParaRPr 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4859763"/>
              </p:ext>
            </p:extLst>
          </p:nvPr>
        </p:nvGraphicFramePr>
        <p:xfrm>
          <a:off x="838200" y="1451770"/>
          <a:ext cx="10280375" cy="3077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112"/>
                <a:gridCol w="1334441"/>
                <a:gridCol w="1230796"/>
                <a:gridCol w="2630013"/>
                <a:gridCol w="3728013"/>
              </a:tblGrid>
              <a:tr h="498161">
                <a:tc gridSpan="5">
                  <a:txBody>
                    <a:bodyPr/>
                    <a:lstStyle/>
                    <a:p>
                      <a:r>
                        <a:rPr lang="ko-KR" altLang="en-US" sz="2000" dirty="0" smtClean="0"/>
                        <a:t> </a:t>
                      </a:r>
                      <a:r>
                        <a:rPr lang="en-US" altLang="ko-KR" sz="2000" dirty="0" smtClean="0"/>
                        <a:t>1 .  </a:t>
                      </a:r>
                      <a:r>
                        <a:rPr lang="ko-KR" altLang="en-US" dirty="0" smtClean="0"/>
                        <a:t>개인정보 영향도 등급</a:t>
                      </a:r>
                      <a:endParaRPr lang="en-US" dirty="0"/>
                    </a:p>
                  </a:txBody>
                  <a:tcPr marL="45057" marR="45057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59839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자산가치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r>
                        <a:rPr lang="ko-KR" altLang="en-US" dirty="0" smtClean="0"/>
                        <a:t>점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등급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비밀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주민번호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신용카드정보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금융정보</a:t>
                      </a:r>
                      <a:r>
                        <a:rPr lang="en-US" altLang="ko-KR" dirty="0" smtClean="0"/>
                        <a:t>,ID,</a:t>
                      </a:r>
                      <a:r>
                        <a:rPr lang="ko-KR" altLang="en-US" dirty="0" smtClean="0"/>
                        <a:t>비밀번호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지문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홍채정보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등등</a:t>
                      </a:r>
                      <a:endParaRPr lang="en-US" dirty="0"/>
                    </a:p>
                  </a:txBody>
                  <a:tcPr marL="45057" marR="45057"/>
                </a:tc>
              </a:tr>
              <a:tr h="859839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자산가치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ko-KR" altLang="en-US" dirty="0" smtClean="0"/>
                        <a:t>점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ko-KR" altLang="en-US" dirty="0" smtClean="0"/>
                        <a:t>등급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대외비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조합정보</a:t>
                      </a:r>
                      <a:r>
                        <a:rPr lang="en-US" altLang="ko-KR" dirty="0" smtClean="0"/>
                        <a:t>)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성명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전화번호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+e-mail,</a:t>
                      </a:r>
                    </a:p>
                    <a:p>
                      <a:r>
                        <a:rPr lang="ko-KR" altLang="en-US" dirty="0" smtClean="0"/>
                        <a:t>성명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생년월일</a:t>
                      </a:r>
                      <a:r>
                        <a:rPr lang="en-US" altLang="ko-KR" dirty="0" smtClean="0"/>
                        <a:t>+e-mail,.</a:t>
                      </a:r>
                      <a:endParaRPr lang="en-US" dirty="0"/>
                    </a:p>
                  </a:txBody>
                  <a:tcPr marL="45057" marR="45057"/>
                </a:tc>
              </a:tr>
              <a:tr h="859839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자산가치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점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ko-KR" altLang="en-US" dirty="0" smtClean="0"/>
                        <a:t>등급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대외비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식별어려운정보</a:t>
                      </a:r>
                      <a:r>
                        <a:rPr lang="en-US" altLang="ko-KR" dirty="0" smtClean="0"/>
                        <a:t>)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몸무게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학력 </a:t>
                      </a:r>
                      <a:endParaRPr lang="en-US" dirty="0"/>
                    </a:p>
                  </a:txBody>
                  <a:tcPr marL="45057" marR="45057"/>
                </a:tc>
              </a:tr>
            </a:tbl>
          </a:graphicData>
        </a:graphic>
      </p:graphicFrame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1149626" y="4682331"/>
            <a:ext cx="9505122" cy="4351338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법적통제</a:t>
            </a:r>
            <a:r>
              <a:rPr lang="ko-KR" altLang="en-US" dirty="0" smtClean="0"/>
              <a:t> 요구사항</a:t>
            </a:r>
            <a:endParaRPr lang="en-US" altLang="ko-KR" dirty="0" smtClean="0"/>
          </a:p>
          <a:p>
            <a:r>
              <a:rPr lang="en-US" dirty="0" smtClean="0"/>
              <a:t>3.</a:t>
            </a:r>
            <a:r>
              <a:rPr lang="ko-KR" altLang="en-US" dirty="0" err="1" smtClean="0"/>
              <a:t>유출시</a:t>
            </a:r>
            <a:r>
              <a:rPr lang="ko-KR" altLang="en-US" dirty="0" smtClean="0"/>
              <a:t> 위험성 및 파급 영향</a:t>
            </a:r>
            <a:endParaRPr lang="en-US" altLang="ko-KR" dirty="0" smtClean="0"/>
          </a:p>
          <a:p>
            <a:r>
              <a:rPr lang="en-US" dirty="0" smtClean="0"/>
              <a:t>4. </a:t>
            </a:r>
            <a:r>
              <a:rPr lang="ko-KR" altLang="en-US" dirty="0" smtClean="0"/>
              <a:t>정보 민감도 </a:t>
            </a:r>
            <a:endParaRPr lang="en-US" altLang="ko-KR" dirty="0" smtClean="0"/>
          </a:p>
          <a:p>
            <a:r>
              <a:rPr lang="en-US" dirty="0" smtClean="0"/>
              <a:t>5. </a:t>
            </a:r>
            <a:r>
              <a:rPr lang="ko-KR" altLang="en-US" dirty="0" smtClean="0"/>
              <a:t>정보의 고유성 및 </a:t>
            </a:r>
            <a:r>
              <a:rPr lang="ko-KR" altLang="en-US" dirty="0" err="1" smtClean="0"/>
              <a:t>식별성</a:t>
            </a:r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49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" y="127899"/>
            <a:ext cx="11954652" cy="6617958"/>
          </a:xfrm>
        </p:spPr>
      </p:pic>
    </p:spTree>
    <p:extLst>
      <p:ext uri="{BB962C8B-B14F-4D97-AF65-F5344CB8AC3E}">
        <p14:creationId xmlns:p14="http://schemas.microsoft.com/office/powerpoint/2010/main" val="498757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6" y="129636"/>
            <a:ext cx="11936612" cy="6598968"/>
          </a:xfrm>
        </p:spPr>
      </p:pic>
    </p:spTree>
    <p:extLst>
      <p:ext uri="{BB962C8B-B14F-4D97-AF65-F5344CB8AC3E}">
        <p14:creationId xmlns:p14="http://schemas.microsoft.com/office/powerpoint/2010/main" val="4008709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7" y="111035"/>
            <a:ext cx="11895826" cy="6648157"/>
          </a:xfrm>
        </p:spPr>
      </p:pic>
    </p:spTree>
    <p:extLst>
      <p:ext uri="{BB962C8B-B14F-4D97-AF65-F5344CB8AC3E}">
        <p14:creationId xmlns:p14="http://schemas.microsoft.com/office/powerpoint/2010/main" val="1173845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" y="171420"/>
            <a:ext cx="11835442" cy="6488171"/>
          </a:xfrm>
        </p:spPr>
      </p:pic>
    </p:spTree>
    <p:extLst>
      <p:ext uri="{BB962C8B-B14F-4D97-AF65-F5344CB8AC3E}">
        <p14:creationId xmlns:p14="http://schemas.microsoft.com/office/powerpoint/2010/main" val="2563838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7" y="175734"/>
            <a:ext cx="11861321" cy="6509738"/>
          </a:xfrm>
        </p:spPr>
      </p:pic>
    </p:spTree>
    <p:extLst>
      <p:ext uri="{BB962C8B-B14F-4D97-AF65-F5344CB8AC3E}">
        <p14:creationId xmlns:p14="http://schemas.microsoft.com/office/powerpoint/2010/main" val="27639305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07033" y="1448130"/>
            <a:ext cx="10972800" cy="452596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500" dirty="0" smtClean="0"/>
              <a:t>많이 부족한 자료 이지만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나름대로 열심히 공부 하였고</a:t>
            </a:r>
            <a:r>
              <a:rPr lang="en-US" altLang="ko-KR" sz="2500" dirty="0" smtClean="0"/>
              <a:t>,  </a:t>
            </a:r>
            <a:r>
              <a:rPr lang="ko-KR" altLang="en-US" sz="2500" dirty="0" smtClean="0"/>
              <a:t>지금 </a:t>
            </a:r>
            <a:r>
              <a:rPr lang="ko-KR" altLang="en-US" sz="2500" dirty="0" err="1" smtClean="0"/>
              <a:t>이시간에도</a:t>
            </a:r>
            <a:r>
              <a:rPr lang="ko-KR" altLang="en-US" sz="2500" dirty="0" smtClean="0"/>
              <a:t> 열심히 공부할 누군가와 공유 하고 싶어 작성 하게 되었습니다</a:t>
            </a:r>
            <a:r>
              <a:rPr lang="en-US" altLang="ko-KR" sz="2500" dirty="0" smtClean="0"/>
              <a:t>.</a:t>
            </a:r>
          </a:p>
          <a:p>
            <a:pPr marL="0" indent="0" algn="ctr">
              <a:buNone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감사합니다 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^^</a:t>
            </a:r>
            <a:endParaRPr lang="en-US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96" y="3158569"/>
            <a:ext cx="1100044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무료, 공개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스터디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카페 입니다.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배포 자유!! 하지만 수정은 금지 합니다. !! (힘들게 제작한 제작자 입니다)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비영리 목적으로 순수 하게 학습이 목표 입니다.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순수한 학습 목적 이기에 검색 엔진에서 검색이 되던 안되던, 신경 쓰고 있지 않습니다.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그렇기 때문에, 학습 하며 작성한 자료를 이미지 그대로 첨부 하였습니다.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순수한 학습 목적 이기에 검색 엔진에서 검색이 되던 안되던, 신경 쓰고 있지 않습니다.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부분이나, 수정될 부분이 있으면 피드백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주시는되로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즉시 수정 하도록 노력하겠습니다.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KISA,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google,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Naver 사의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위키피디아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,이미지 를 사용 하였습니다. 문제시, 즉시 삭제 하도록 하겠습니다.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44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25" y="1258956"/>
            <a:ext cx="11576649" cy="538338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PDCA </a:t>
            </a:r>
            <a:r>
              <a:rPr lang="ko-KR" altLang="en-US" dirty="0" smtClean="0"/>
              <a:t>가 무엇인지 짚고 넘어 가보자</a:t>
            </a:r>
            <a:r>
              <a:rPr lang="en-US" altLang="ko-KR" dirty="0" smtClean="0"/>
              <a:t>.</a:t>
            </a:r>
            <a:endParaRPr lang="en-US" dirty="0" smtClean="0"/>
          </a:p>
          <a:p>
            <a:r>
              <a:rPr lang="en-US" dirty="0" err="1" smtClean="0"/>
              <a:t>Plan,Do,Check,Act</a:t>
            </a:r>
            <a:r>
              <a:rPr lang="en-US" dirty="0" smtClean="0"/>
              <a:t> </a:t>
            </a:r>
            <a:r>
              <a:rPr lang="ko-KR" altLang="en-US" dirty="0" smtClean="0"/>
              <a:t>의 반복 사이클 로써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ko-KR" altLang="en-US" b="1" u="sng" dirty="0" smtClean="0">
                <a:solidFill>
                  <a:srgbClr val="FF0000"/>
                </a:solidFill>
              </a:rPr>
              <a:t>지속적이고 반복적인 개선 활동을 요구한다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개인정보 보호 관리과정 이다 </a:t>
            </a:r>
            <a:endParaRPr lang="en-US" altLang="ko-KR" dirty="0" smtClean="0"/>
          </a:p>
          <a:p>
            <a:r>
              <a:rPr lang="ko-KR" altLang="en-US" dirty="0" smtClean="0"/>
              <a:t>조직구성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위험관리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모니터링감사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정책 </a:t>
            </a:r>
            <a:endParaRPr lang="en-US" altLang="ko-KR" dirty="0" smtClean="0"/>
          </a:p>
          <a:p>
            <a:r>
              <a:rPr lang="en-US" dirty="0" smtClean="0"/>
              <a:t>1.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plan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(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정책수립</a:t>
            </a:r>
            <a:r>
              <a:rPr lang="en-US" altLang="ko-KR" sz="3000" dirty="0" smtClean="0"/>
              <a:t>,</a:t>
            </a:r>
            <a:r>
              <a:rPr lang="ko-KR" altLang="en-US" sz="3000" dirty="0" err="1" smtClean="0"/>
              <a:t>관리범위정함</a:t>
            </a:r>
            <a:r>
              <a:rPr lang="ko-KR" altLang="en-US" sz="3000" dirty="0" smtClean="0"/>
              <a:t>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관리범위내의개인정보자산식별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3000" dirty="0" smtClean="0"/>
              <a:t>.</a:t>
            </a:r>
            <a:r>
              <a:rPr lang="ko-KR" altLang="en-US" sz="3000" dirty="0" err="1" smtClean="0"/>
              <a:t>개인정보흐름파악및</a:t>
            </a:r>
            <a:r>
              <a:rPr lang="ko-KR" altLang="en-US" sz="3000" dirty="0" smtClean="0"/>
              <a:t> 흐름도 작성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개인정보처리상에 문제점 파악</a:t>
            </a:r>
            <a:r>
              <a:rPr lang="en-US" altLang="ko-KR" sz="3000" dirty="0" smtClean="0"/>
              <a:t>.)</a:t>
            </a:r>
          </a:p>
          <a:p>
            <a:r>
              <a:rPr lang="en-US" dirty="0" smtClean="0"/>
              <a:t>2.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do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(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식별된 정보자산을 바탕으로 위험평가 실시                               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정보보호대책의 수립과 이행</a:t>
            </a:r>
            <a:r>
              <a:rPr lang="en-US" altLang="ko-KR" sz="3000" dirty="0" smtClean="0"/>
              <a:t>)</a:t>
            </a:r>
          </a:p>
          <a:p>
            <a:r>
              <a:rPr lang="en-US" dirty="0" smtClean="0"/>
              <a:t>3.</a:t>
            </a:r>
            <a:r>
              <a:rPr lang="ko-KR" altLang="en-US" dirty="0" smtClean="0"/>
              <a:t>검증</a:t>
            </a:r>
            <a:r>
              <a:rPr lang="en-US" altLang="ko-KR" dirty="0" smtClean="0"/>
              <a:t>check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(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정보보호대책의 </a:t>
            </a:r>
            <a:r>
              <a:rPr lang="ko-KR" altLang="en-US" sz="3000" dirty="0" err="1" smtClean="0"/>
              <a:t>효과성확인</a:t>
            </a:r>
            <a:r>
              <a:rPr lang="ko-KR" altLang="en-US" sz="3000" dirty="0" smtClean="0"/>
              <a:t>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모니터링     </a:t>
            </a:r>
            <a:r>
              <a:rPr lang="ko-KR" altLang="en-US" sz="3000" dirty="0" err="1" smtClean="0"/>
              <a:t>정기적인점검</a:t>
            </a:r>
            <a:r>
              <a:rPr lang="en-US" altLang="ko-KR" sz="3000" dirty="0" smtClean="0"/>
              <a:t>,</a:t>
            </a:r>
            <a:r>
              <a:rPr lang="ko-KR" altLang="en-US" sz="3000" dirty="0" err="1" smtClean="0"/>
              <a:t>감사실시등으로</a:t>
            </a:r>
            <a:r>
              <a:rPr lang="ko-KR" altLang="en-US" sz="3000" dirty="0" smtClean="0"/>
              <a:t> 체크</a:t>
            </a:r>
            <a:r>
              <a:rPr lang="en-US" altLang="ko-KR" sz="3000" dirty="0" smtClean="0"/>
              <a:t>)</a:t>
            </a:r>
          </a:p>
          <a:p>
            <a:r>
              <a:rPr lang="en-US" dirty="0" smtClean="0"/>
              <a:t>4. </a:t>
            </a:r>
            <a:r>
              <a:rPr lang="ko-KR" altLang="en-US" dirty="0" smtClean="0"/>
              <a:t>개선 </a:t>
            </a:r>
            <a:r>
              <a:rPr lang="en-US" altLang="ko-KR" dirty="0" smtClean="0"/>
              <a:t>act </a:t>
            </a:r>
            <a:r>
              <a:rPr lang="en-US" altLang="ko-KR" sz="3000" dirty="0" smtClean="0"/>
              <a:t>(</a:t>
            </a:r>
            <a:r>
              <a:rPr lang="ko-KR" altLang="en-US" sz="3000" dirty="0" smtClean="0"/>
              <a:t>잔여 위험에 대한 추가적인 조치사항 </a:t>
            </a:r>
            <a:r>
              <a:rPr lang="ko-KR" altLang="en-US" dirty="0" smtClean="0"/>
              <a:t>반영 </a:t>
            </a:r>
            <a:r>
              <a:rPr lang="en-US" altLang="ko-KR" sz="3000" dirty="0" smtClean="0"/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반영</a:t>
            </a:r>
            <a:r>
              <a:rPr lang="en-US" altLang="ko-KR" b="1" dirty="0" smtClean="0">
                <a:solidFill>
                  <a:srgbClr val="FF0000"/>
                </a:solidFill>
              </a:rPr>
              <a:t>=</a:t>
            </a:r>
            <a:r>
              <a:rPr lang="ko-KR" altLang="en-US" b="1" dirty="0" smtClean="0">
                <a:solidFill>
                  <a:srgbClr val="FF0000"/>
                </a:solidFill>
              </a:rPr>
              <a:t>순환 </a:t>
            </a:r>
            <a:r>
              <a:rPr lang="en-US" altLang="ko-KR" b="1" dirty="0" smtClean="0">
                <a:solidFill>
                  <a:srgbClr val="FF0000"/>
                </a:solidFill>
              </a:rPr>
              <a:t>PDCA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852" y="113333"/>
            <a:ext cx="10515600" cy="1325563"/>
          </a:xfrm>
        </p:spPr>
        <p:txBody>
          <a:bodyPr/>
          <a:lstStyle/>
          <a:p>
            <a:r>
              <a:rPr lang="en-US" dirty="0" smtClean="0"/>
              <a:t>PDCA </a:t>
            </a:r>
            <a:r>
              <a:rPr lang="ko-KR" altLang="en-US" dirty="0" smtClean="0"/>
              <a:t>사이클기반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7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73016" y="81951"/>
            <a:ext cx="10972800" cy="1143000"/>
          </a:xfrm>
        </p:spPr>
        <p:txBody>
          <a:bodyPr/>
          <a:lstStyle/>
          <a:p>
            <a:r>
              <a:rPr lang="en-US" dirty="0" smtClean="0"/>
              <a:t>PIMS </a:t>
            </a:r>
            <a:r>
              <a:rPr lang="ko-KR" altLang="en-US" dirty="0" smtClean="0"/>
              <a:t>인증심사 기준 </a:t>
            </a:r>
            <a:endParaRPr 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9" y="1035169"/>
            <a:ext cx="10788770" cy="2983491"/>
          </a:xfrm>
        </p:spPr>
      </p:pic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>
          <a:xfrm>
            <a:off x="473016" y="4018660"/>
            <a:ext cx="9803920" cy="269144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86 </a:t>
            </a:r>
            <a:r>
              <a:rPr lang="ko-KR" altLang="en-US" dirty="0" smtClean="0"/>
              <a:t>개 항목</a:t>
            </a:r>
            <a:endParaRPr lang="en-US" altLang="ko-KR" dirty="0"/>
          </a:p>
          <a:p>
            <a:r>
              <a:rPr lang="ko-KR" altLang="en-US" dirty="0" smtClean="0"/>
              <a:t>관리과정 </a:t>
            </a:r>
            <a:r>
              <a:rPr lang="en-US" altLang="ko-KR" dirty="0" smtClean="0"/>
              <a:t>(16)</a:t>
            </a:r>
          </a:p>
          <a:p>
            <a:r>
              <a:rPr lang="ko-KR" altLang="en-US" dirty="0" err="1" smtClean="0"/>
              <a:t>생명주기및</a:t>
            </a:r>
            <a:r>
              <a:rPr lang="ko-KR" altLang="en-US" dirty="0" smtClean="0"/>
              <a:t> 권리보장 </a:t>
            </a:r>
            <a:r>
              <a:rPr lang="en-US" altLang="ko-KR" dirty="0" smtClean="0"/>
              <a:t>(20)</a:t>
            </a:r>
          </a:p>
          <a:p>
            <a:r>
              <a:rPr lang="ko-KR" altLang="en-US" dirty="0" smtClean="0"/>
              <a:t>보호대책 요구사항</a:t>
            </a:r>
            <a:r>
              <a:rPr lang="en-US" altLang="ko-KR" dirty="0" smtClean="0"/>
              <a:t>(50</a:t>
            </a:r>
            <a:r>
              <a:rPr lang="en-US" altLang="ko-KR" dirty="0" smtClean="0"/>
              <a:t>)</a:t>
            </a:r>
          </a:p>
          <a:p>
            <a:endParaRPr lang="en-US" dirty="0"/>
          </a:p>
          <a:p>
            <a:r>
              <a:rPr lang="ko-KR" altLang="en-US" dirty="0" smtClean="0"/>
              <a:t>기업자율제도 이지만 </a:t>
            </a:r>
            <a:r>
              <a:rPr lang="ko-KR" altLang="en-US" dirty="0" err="1" smtClean="0"/>
              <a:t>인증획득후</a:t>
            </a:r>
            <a:r>
              <a:rPr lang="ko-KR" altLang="en-US" dirty="0" smtClean="0"/>
              <a:t> 차후 개인정보관련 </a:t>
            </a:r>
            <a:r>
              <a:rPr lang="ko-KR" altLang="en-US" dirty="0" err="1" smtClean="0"/>
              <a:t>과징금시</a:t>
            </a:r>
            <a:r>
              <a:rPr lang="ko-KR" altLang="en-US" dirty="0" smtClean="0"/>
              <a:t> 경감혜택 </a:t>
            </a:r>
            <a:r>
              <a:rPr lang="ko-KR" altLang="en-US" dirty="0" err="1" smtClean="0"/>
              <a:t>있슴</a:t>
            </a:r>
            <a:r>
              <a:rPr lang="en-US" altLang="ko-KR" dirty="0" smtClean="0"/>
              <a:t>-100</a:t>
            </a:r>
            <a:r>
              <a:rPr lang="ko-KR" altLang="en-US" dirty="0" smtClean="0"/>
              <a:t>분의 </a:t>
            </a:r>
            <a:r>
              <a:rPr lang="en-US" altLang="ko-KR" dirty="0" smtClean="0"/>
              <a:t>50 </a:t>
            </a:r>
            <a:r>
              <a:rPr lang="ko-KR" altLang="en-US" dirty="0" smtClean="0"/>
              <a:t>까지 </a:t>
            </a:r>
            <a:r>
              <a:rPr lang="en-US" altLang="ko-K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85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3" y="149165"/>
            <a:ext cx="11679597" cy="6475413"/>
          </a:xfrm>
        </p:spPr>
      </p:pic>
    </p:spTree>
    <p:extLst>
      <p:ext uri="{BB962C8B-B14F-4D97-AF65-F5344CB8AC3E}">
        <p14:creationId xmlns:p14="http://schemas.microsoft.com/office/powerpoint/2010/main" val="2118056239"/>
      </p:ext>
    </p:extLst>
  </p:cSld>
  <p:clrMapOvr>
    <a:masterClrMapping/>
  </p:clrMapOvr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TM10237564[[fn=자연 테마]]</Template>
  <TotalTime>305</TotalTime>
  <Words>1703</Words>
  <Application>Microsoft Office PowerPoint</Application>
  <PresentationFormat>와이드스크린</PresentationFormat>
  <Paragraphs>233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맑은 고딕</vt:lpstr>
      <vt:lpstr>Arial</vt:lpstr>
      <vt:lpstr>Tahoma</vt:lpstr>
      <vt:lpstr>Wingdings</vt:lpstr>
      <vt:lpstr>New_Natural01</vt:lpstr>
      <vt:lpstr>PIMS 개인정보 관리체계</vt:lpstr>
      <vt:lpstr>목    차 </vt:lpstr>
      <vt:lpstr>PowerPoint 프레젠테이션</vt:lpstr>
      <vt:lpstr>PIMS 란 무엇인가요 ?</vt:lpstr>
      <vt:lpstr>PIMS 란 무엇인가요 ?</vt:lpstr>
      <vt:lpstr>개인정보 등급 분류시 고려할 요소</vt:lpstr>
      <vt:lpstr>PDCA 사이클기반</vt:lpstr>
      <vt:lpstr>PIMS 인증심사 기준 </vt:lpstr>
      <vt:lpstr>PowerPoint 프레젠테이션</vt:lpstr>
      <vt:lpstr>각각 인 증 절 차 를 한번 보자 </vt:lpstr>
      <vt:lpstr>인증절차 1단계 - 준비단계</vt:lpstr>
      <vt:lpstr>1-1 . 인증 신청 제출 서류 꼭 암기하자 </vt:lpstr>
      <vt:lpstr>이때 예비점검에 필요한 구비자료 목록</vt:lpstr>
      <vt:lpstr>흐 름 도   예시 </vt:lpstr>
      <vt:lpstr>네트워크 구성도 예시</vt:lpstr>
      <vt:lpstr>인증절차 2단계 심사 단계</vt:lpstr>
      <vt:lpstr>인증절차 2단계 심사 단계</vt:lpstr>
      <vt:lpstr>인증절차 3단계 심사 단계</vt:lpstr>
      <vt:lpstr>인증절차 4단계 사후관리 단계</vt:lpstr>
      <vt:lpstr>PIMS 인증심사 대상</vt:lpstr>
      <vt:lpstr>구성요소 다시 확인 ! 관리적,물리적,기술적 보호대책 !!!    필수 !!학습 하자 !!!</vt:lpstr>
      <vt:lpstr>관리적 보호조치  는 무엇인가 ?</vt:lpstr>
      <vt:lpstr>물리적 보호조치  는 무엇인가 ?</vt:lpstr>
      <vt:lpstr>기술적 보호조치  는 무엇인가 ?</vt:lpstr>
      <vt:lpstr>기술적 보호조치  는 무엇인가 ?</vt:lpstr>
      <vt:lpstr>기술적 보호조치  는 무엇인가 ?</vt:lpstr>
      <vt:lpstr>기술적 보호조치  는 무엇인가 ?</vt:lpstr>
      <vt:lpstr>기술적 보호조치  는 무엇인가 ?</vt:lpstr>
      <vt:lpstr>다음은 각 심사항목 세부사항 점검표이다.</vt:lpstr>
      <vt:lpstr>개인 정보 관리 과정 -16개 세부 항목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생명주기및 권리보장-20개 세부 항목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개인정보보호조치-50개 세부항목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PIMS 개인정보 관리체계</dc:title>
  <dc:creator>Windows 사용자</dc:creator>
  <cp:lastModifiedBy>Windows 사용자</cp:lastModifiedBy>
  <cp:revision>35</cp:revision>
  <dcterms:created xsi:type="dcterms:W3CDTF">2018-08-09T04:41:47Z</dcterms:created>
  <dcterms:modified xsi:type="dcterms:W3CDTF">2018-08-09T10:07:04Z</dcterms:modified>
</cp:coreProperties>
</file>